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3"/>
  </p:notesMasterIdLst>
  <p:sldIdLst>
    <p:sldId id="256" r:id="rId5"/>
    <p:sldId id="318" r:id="rId6"/>
    <p:sldId id="349" r:id="rId7"/>
    <p:sldId id="354" r:id="rId8"/>
    <p:sldId id="352" r:id="rId9"/>
    <p:sldId id="353" r:id="rId10"/>
    <p:sldId id="351" r:id="rId11"/>
    <p:sldId id="339" r:id="rId12"/>
    <p:sldId id="356" r:id="rId13"/>
    <p:sldId id="350" r:id="rId14"/>
    <p:sldId id="357" r:id="rId15"/>
    <p:sldId id="347" r:id="rId16"/>
    <p:sldId id="355" r:id="rId17"/>
    <p:sldId id="358" r:id="rId18"/>
    <p:sldId id="359" r:id="rId19"/>
    <p:sldId id="327" r:id="rId20"/>
    <p:sldId id="360" r:id="rId21"/>
    <p:sldId id="329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1F20"/>
    <a:srgbClr val="006937"/>
    <a:srgbClr val="AA1E2E"/>
    <a:srgbClr val="EAAA21"/>
    <a:srgbClr val="E2AD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5BFFEA-F334-4E36-A245-593183387751}" v="4" dt="2021-12-09T01:56:57.714"/>
    <p1510:client id="{B3E47003-2A63-40A5-BA71-D7139B55EE21}" v="8" dt="2021-12-08T15:10:21.6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82" autoAdjust="0"/>
    <p:restoredTop sz="94660"/>
  </p:normalViewPr>
  <p:slideViewPr>
    <p:cSldViewPr snapToGrid="0">
      <p:cViewPr varScale="1">
        <p:scale>
          <a:sx n="80" d="100"/>
          <a:sy n="80" d="100"/>
        </p:scale>
        <p:origin x="141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image" Target="../media/image4.svg"/><Relationship Id="rId16" Type="http://schemas.openxmlformats.org/officeDocument/2006/relationships/image" Target="../media/image18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Relationship Id="rId14" Type="http://schemas.openxmlformats.org/officeDocument/2006/relationships/image" Target="../media/image16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image" Target="../media/image4.svg"/><Relationship Id="rId16" Type="http://schemas.openxmlformats.org/officeDocument/2006/relationships/image" Target="../media/image18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Relationship Id="rId14" Type="http://schemas.openxmlformats.org/officeDocument/2006/relationships/image" Target="../media/image1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5CA9D1-2972-4ADD-86F1-A24F9BEE8F69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DAE22FF-F74F-469F-8FBB-26586E1BE9D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Founders Day </a:t>
          </a:r>
        </a:p>
      </dgm:t>
    </dgm:pt>
    <dgm:pt modelId="{983E94EB-5B1D-4884-9CED-580B9B0117A3}" type="parTrans" cxnId="{4AF228FB-9105-4BC0-A0BD-EFEADB0D6F95}">
      <dgm:prSet/>
      <dgm:spPr/>
      <dgm:t>
        <a:bodyPr/>
        <a:lstStyle/>
        <a:p>
          <a:endParaRPr lang="en-US"/>
        </a:p>
      </dgm:t>
    </dgm:pt>
    <dgm:pt modelId="{801C7119-BADE-43DE-885A-82F043D8CBC3}" type="sibTrans" cxnId="{4AF228FB-9105-4BC0-A0BD-EFEADB0D6F95}">
      <dgm:prSet/>
      <dgm:spPr/>
      <dgm:t>
        <a:bodyPr/>
        <a:lstStyle/>
        <a:p>
          <a:endParaRPr lang="en-US"/>
        </a:p>
      </dgm:t>
    </dgm:pt>
    <dgm:pt modelId="{1696166F-5575-4D81-94C0-0674EEEA306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GAC Preparation </a:t>
          </a:r>
        </a:p>
      </dgm:t>
    </dgm:pt>
    <dgm:pt modelId="{B8E9AD70-5207-4517-AA29-3F37AA39D116}" type="parTrans" cxnId="{CE6472B8-E83B-463C-BBF6-254796ADAB06}">
      <dgm:prSet/>
      <dgm:spPr/>
      <dgm:t>
        <a:bodyPr/>
        <a:lstStyle/>
        <a:p>
          <a:endParaRPr lang="en-US"/>
        </a:p>
      </dgm:t>
    </dgm:pt>
    <dgm:pt modelId="{5DC38247-1850-48F9-BE03-8E3963D0919B}" type="sibTrans" cxnId="{CE6472B8-E83B-463C-BBF6-254796ADAB06}">
      <dgm:prSet/>
      <dgm:spPr/>
      <dgm:t>
        <a:bodyPr/>
        <a:lstStyle/>
        <a:p>
          <a:endParaRPr lang="en-US"/>
        </a:p>
      </dgm:t>
    </dgm:pt>
    <dgm:pt modelId="{B2A4D98F-B0BD-4427-8E33-4D962EA0155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Accreditation Due Dates</a:t>
          </a:r>
        </a:p>
      </dgm:t>
    </dgm:pt>
    <dgm:pt modelId="{73D35748-A7C0-4FEE-BC63-59358EAE3559}" type="parTrans" cxnId="{9C9F4C9D-A7FA-47BA-A1BD-A1CD74914AB3}">
      <dgm:prSet/>
      <dgm:spPr/>
      <dgm:t>
        <a:bodyPr/>
        <a:lstStyle/>
        <a:p>
          <a:endParaRPr lang="en-US"/>
        </a:p>
      </dgm:t>
    </dgm:pt>
    <dgm:pt modelId="{18DA7FFD-DED8-4C9D-B47D-BDB74D7DE361}" type="sibTrans" cxnId="{9C9F4C9D-A7FA-47BA-A1BD-A1CD74914AB3}">
      <dgm:prSet/>
      <dgm:spPr/>
      <dgm:t>
        <a:bodyPr/>
        <a:lstStyle/>
        <a:p>
          <a:endParaRPr lang="en-US"/>
        </a:p>
      </dgm:t>
    </dgm:pt>
    <dgm:pt modelId="{BDC2024A-4363-49E2-BB81-2A56795BAD9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First Term Dues &amp; OmegaFi Webinar </a:t>
          </a:r>
        </a:p>
      </dgm:t>
    </dgm:pt>
    <dgm:pt modelId="{0D895D81-A95E-42FD-ABC7-3A325AA2EEE9}" type="parTrans" cxnId="{FC6D6617-3E0B-4A55-8606-A839B0AC67F7}">
      <dgm:prSet/>
      <dgm:spPr/>
      <dgm:t>
        <a:bodyPr/>
        <a:lstStyle/>
        <a:p>
          <a:endParaRPr lang="en-US"/>
        </a:p>
      </dgm:t>
    </dgm:pt>
    <dgm:pt modelId="{6AD26F12-F543-4D08-93EB-A0DBE366ADEF}" type="sibTrans" cxnId="{FC6D6617-3E0B-4A55-8606-A839B0AC67F7}">
      <dgm:prSet/>
      <dgm:spPr/>
      <dgm:t>
        <a:bodyPr/>
        <a:lstStyle/>
        <a:p>
          <a:endParaRPr lang="en-US"/>
        </a:p>
      </dgm:t>
    </dgm:pt>
    <dgm:pt modelId="{14C5F29F-9EF3-4C02-9BB5-EE6A275446E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Goal Setting Support</a:t>
          </a:r>
        </a:p>
      </dgm:t>
    </dgm:pt>
    <dgm:pt modelId="{6E57790C-5C41-4CFF-A644-4BFA0835DCC0}" type="parTrans" cxnId="{D1373E75-3479-44C5-B318-A2328B517059}">
      <dgm:prSet/>
      <dgm:spPr/>
      <dgm:t>
        <a:bodyPr/>
        <a:lstStyle/>
        <a:p>
          <a:endParaRPr lang="en-US"/>
        </a:p>
      </dgm:t>
    </dgm:pt>
    <dgm:pt modelId="{C96CA2DD-E79E-4B6C-A845-C960BFFB593D}" type="sibTrans" cxnId="{D1373E75-3479-44C5-B318-A2328B517059}">
      <dgm:prSet/>
      <dgm:spPr/>
      <dgm:t>
        <a:bodyPr/>
        <a:lstStyle/>
        <a:p>
          <a:endParaRPr lang="en-US"/>
        </a:p>
      </dgm:t>
    </dgm:pt>
    <dgm:pt modelId="{067564B1-3886-42D8-B030-B517FDFE643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New Member Education</a:t>
          </a:r>
        </a:p>
      </dgm:t>
    </dgm:pt>
    <dgm:pt modelId="{7E9D7957-6421-4DEB-BB48-2FBA6084C782}" type="parTrans" cxnId="{7D39EFEB-7C11-403D-8352-9B4BF5362D23}">
      <dgm:prSet/>
      <dgm:spPr/>
      <dgm:t>
        <a:bodyPr/>
        <a:lstStyle/>
        <a:p>
          <a:endParaRPr lang="en-US"/>
        </a:p>
      </dgm:t>
    </dgm:pt>
    <dgm:pt modelId="{7AEA4EDF-034A-43EB-B23E-A64FA73FD621}" type="sibTrans" cxnId="{7D39EFEB-7C11-403D-8352-9B4BF5362D23}">
      <dgm:prSet/>
      <dgm:spPr/>
      <dgm:t>
        <a:bodyPr/>
        <a:lstStyle/>
        <a:p>
          <a:endParaRPr lang="en-US"/>
        </a:p>
      </dgm:t>
    </dgm:pt>
    <dgm:pt modelId="{53A48214-F40F-4F4C-995A-32F98B6BD77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  Upcoming Calls</a:t>
          </a:r>
        </a:p>
      </dgm:t>
    </dgm:pt>
    <dgm:pt modelId="{BEE797BB-AF00-4480-A7C7-1435AF4A9918}" type="parTrans" cxnId="{46FEF653-7B92-4DB7-839E-76882D7A9742}">
      <dgm:prSet/>
      <dgm:spPr/>
      <dgm:t>
        <a:bodyPr/>
        <a:lstStyle/>
        <a:p>
          <a:endParaRPr lang="en-US"/>
        </a:p>
      </dgm:t>
    </dgm:pt>
    <dgm:pt modelId="{486E82E4-D96F-435F-9FF7-37A9AD0757AE}" type="sibTrans" cxnId="{46FEF653-7B92-4DB7-839E-76882D7A9742}">
      <dgm:prSet/>
      <dgm:spPr/>
      <dgm:t>
        <a:bodyPr/>
        <a:lstStyle/>
        <a:p>
          <a:endParaRPr lang="en-US"/>
        </a:p>
      </dgm:t>
    </dgm:pt>
    <dgm:pt modelId="{836D14BE-D7AC-4AAB-811C-F3D63B02A9E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Questions? </a:t>
          </a:r>
        </a:p>
      </dgm:t>
    </dgm:pt>
    <dgm:pt modelId="{B66315B7-DAE3-45D1-B892-08A720A9DF77}" type="parTrans" cxnId="{8B322B4C-C9FD-40F8-B4C3-6170B525B290}">
      <dgm:prSet/>
      <dgm:spPr/>
      <dgm:t>
        <a:bodyPr/>
        <a:lstStyle/>
        <a:p>
          <a:endParaRPr lang="en-US"/>
        </a:p>
      </dgm:t>
    </dgm:pt>
    <dgm:pt modelId="{C01E983C-DF58-45A3-91ED-083D5BE531FF}" type="sibTrans" cxnId="{8B322B4C-C9FD-40F8-B4C3-6170B525B290}">
      <dgm:prSet/>
      <dgm:spPr/>
      <dgm:t>
        <a:bodyPr/>
        <a:lstStyle/>
        <a:p>
          <a:endParaRPr lang="en-US"/>
        </a:p>
      </dgm:t>
    </dgm:pt>
    <dgm:pt modelId="{BCC1AA34-BC73-4242-A503-6436C29A5F7A}" type="pres">
      <dgm:prSet presAssocID="{455CA9D1-2972-4ADD-86F1-A24F9BEE8F69}" presName="root" presStyleCnt="0">
        <dgm:presLayoutVars>
          <dgm:dir/>
          <dgm:resizeHandles val="exact"/>
        </dgm:presLayoutVars>
      </dgm:prSet>
      <dgm:spPr/>
    </dgm:pt>
    <dgm:pt modelId="{1DFF6EF8-FC8F-404B-8AAF-49D2D6AB5473}" type="pres">
      <dgm:prSet presAssocID="{3DAE22FF-F74F-469F-8FBB-26586E1BE9D5}" presName="compNode" presStyleCnt="0"/>
      <dgm:spPr/>
    </dgm:pt>
    <dgm:pt modelId="{5D9A6BB3-04E8-4CAF-86C6-5EAF2440CA7D}" type="pres">
      <dgm:prSet presAssocID="{3DAE22FF-F74F-469F-8FBB-26586E1BE9D5}" presName="iconRect" presStyleLbl="node1" presStyleIdx="0" presStyleCnt="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028BC654-EF1A-4D54-BAFD-6E4ADEB2A6DE}" type="pres">
      <dgm:prSet presAssocID="{3DAE22FF-F74F-469F-8FBB-26586E1BE9D5}" presName="spaceRect" presStyleCnt="0"/>
      <dgm:spPr/>
    </dgm:pt>
    <dgm:pt modelId="{0079A1DE-9166-4017-A518-162F16294129}" type="pres">
      <dgm:prSet presAssocID="{3DAE22FF-F74F-469F-8FBB-26586E1BE9D5}" presName="textRect" presStyleLbl="revTx" presStyleIdx="0" presStyleCnt="8">
        <dgm:presLayoutVars>
          <dgm:chMax val="1"/>
          <dgm:chPref val="1"/>
        </dgm:presLayoutVars>
      </dgm:prSet>
      <dgm:spPr/>
    </dgm:pt>
    <dgm:pt modelId="{29F98893-E27F-4C0D-887C-F15737DAD8D5}" type="pres">
      <dgm:prSet presAssocID="{801C7119-BADE-43DE-885A-82F043D8CBC3}" presName="sibTrans" presStyleCnt="0"/>
      <dgm:spPr/>
    </dgm:pt>
    <dgm:pt modelId="{AA4014AE-2F49-4A3C-B5A4-050B72F47752}" type="pres">
      <dgm:prSet presAssocID="{1696166F-5575-4D81-94C0-0674EEEA306E}" presName="compNode" presStyleCnt="0"/>
      <dgm:spPr/>
    </dgm:pt>
    <dgm:pt modelId="{6DEEAC2B-CE26-4C71-9A97-C753868F4FA4}" type="pres">
      <dgm:prSet presAssocID="{1696166F-5575-4D81-94C0-0674EEEA306E}" presName="iconRect" presStyleLbl="node1" presStyleIdx="1" presStyleCnt="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582797B4-6F27-4228-9BA7-4EE039ED438D}" type="pres">
      <dgm:prSet presAssocID="{1696166F-5575-4D81-94C0-0674EEEA306E}" presName="spaceRect" presStyleCnt="0"/>
      <dgm:spPr/>
    </dgm:pt>
    <dgm:pt modelId="{87B0FFB2-D0A6-426D-8D40-06EB23129850}" type="pres">
      <dgm:prSet presAssocID="{1696166F-5575-4D81-94C0-0674EEEA306E}" presName="textRect" presStyleLbl="revTx" presStyleIdx="1" presStyleCnt="8">
        <dgm:presLayoutVars>
          <dgm:chMax val="1"/>
          <dgm:chPref val="1"/>
        </dgm:presLayoutVars>
      </dgm:prSet>
      <dgm:spPr/>
    </dgm:pt>
    <dgm:pt modelId="{F10EFA9A-69F4-4DAA-BE1A-A4F97A79679C}" type="pres">
      <dgm:prSet presAssocID="{5DC38247-1850-48F9-BE03-8E3963D0919B}" presName="sibTrans" presStyleCnt="0"/>
      <dgm:spPr/>
    </dgm:pt>
    <dgm:pt modelId="{88EFA8B8-130E-45D7-B2EB-41F973A003F7}" type="pres">
      <dgm:prSet presAssocID="{B2A4D98F-B0BD-4427-8E33-4D962EA0155B}" presName="compNode" presStyleCnt="0"/>
      <dgm:spPr/>
    </dgm:pt>
    <dgm:pt modelId="{D9227472-6B38-4DB4-B45B-5A25C2DCB37B}" type="pres">
      <dgm:prSet presAssocID="{B2A4D98F-B0BD-4427-8E33-4D962EA0155B}" presName="iconRect" presStyleLbl="node1" presStyleIdx="2" presStyleCnt="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E80F1059-289B-4DE7-9328-F3E14042917A}" type="pres">
      <dgm:prSet presAssocID="{B2A4D98F-B0BD-4427-8E33-4D962EA0155B}" presName="spaceRect" presStyleCnt="0"/>
      <dgm:spPr/>
    </dgm:pt>
    <dgm:pt modelId="{4550FB1D-822E-4E2B-BBB1-A6353045B1FA}" type="pres">
      <dgm:prSet presAssocID="{B2A4D98F-B0BD-4427-8E33-4D962EA0155B}" presName="textRect" presStyleLbl="revTx" presStyleIdx="2" presStyleCnt="8">
        <dgm:presLayoutVars>
          <dgm:chMax val="1"/>
          <dgm:chPref val="1"/>
        </dgm:presLayoutVars>
      </dgm:prSet>
      <dgm:spPr/>
    </dgm:pt>
    <dgm:pt modelId="{D5EF7AFE-9D7D-493D-B1AD-33D573FEC049}" type="pres">
      <dgm:prSet presAssocID="{18DA7FFD-DED8-4C9D-B47D-BDB74D7DE361}" presName="sibTrans" presStyleCnt="0"/>
      <dgm:spPr/>
    </dgm:pt>
    <dgm:pt modelId="{EAC9A8A7-2EAD-4A95-B782-325D62418E99}" type="pres">
      <dgm:prSet presAssocID="{BDC2024A-4363-49E2-BB81-2A56795BAD9C}" presName="compNode" presStyleCnt="0"/>
      <dgm:spPr/>
    </dgm:pt>
    <dgm:pt modelId="{DC696520-E895-4DAD-9CEE-898F1F550502}" type="pres">
      <dgm:prSet presAssocID="{BDC2024A-4363-49E2-BB81-2A56795BAD9C}" presName="iconRect" presStyleLbl="node1" presStyleIdx="3" presStyleCnt="8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32D8397F-403A-4A75-9047-C0E6735CB4E1}" type="pres">
      <dgm:prSet presAssocID="{BDC2024A-4363-49E2-BB81-2A56795BAD9C}" presName="spaceRect" presStyleCnt="0"/>
      <dgm:spPr/>
    </dgm:pt>
    <dgm:pt modelId="{6C90775D-5CAC-48CC-848A-2203339CA993}" type="pres">
      <dgm:prSet presAssocID="{BDC2024A-4363-49E2-BB81-2A56795BAD9C}" presName="textRect" presStyleLbl="revTx" presStyleIdx="3" presStyleCnt="8">
        <dgm:presLayoutVars>
          <dgm:chMax val="1"/>
          <dgm:chPref val="1"/>
        </dgm:presLayoutVars>
      </dgm:prSet>
      <dgm:spPr/>
    </dgm:pt>
    <dgm:pt modelId="{D0DA058C-7D51-4D58-857E-ED91753EBD38}" type="pres">
      <dgm:prSet presAssocID="{6AD26F12-F543-4D08-93EB-A0DBE366ADEF}" presName="sibTrans" presStyleCnt="0"/>
      <dgm:spPr/>
    </dgm:pt>
    <dgm:pt modelId="{5AB1FFFF-BA5F-4A7A-869E-278205D06235}" type="pres">
      <dgm:prSet presAssocID="{14C5F29F-9EF3-4C02-9BB5-EE6A275446EC}" presName="compNode" presStyleCnt="0"/>
      <dgm:spPr/>
    </dgm:pt>
    <dgm:pt modelId="{44F4BD1A-D7C6-4EC5-97FC-D9CC43F07BC6}" type="pres">
      <dgm:prSet presAssocID="{14C5F29F-9EF3-4C02-9BB5-EE6A275446EC}" presName="iconRect" presStyleLbl="node1" presStyleIdx="4" presStyleCnt="8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A13031BE-089D-45FE-8294-C145A0CEE436}" type="pres">
      <dgm:prSet presAssocID="{14C5F29F-9EF3-4C02-9BB5-EE6A275446EC}" presName="spaceRect" presStyleCnt="0"/>
      <dgm:spPr/>
    </dgm:pt>
    <dgm:pt modelId="{ADF5AB6F-81AD-455E-B9FA-64AC4EA41032}" type="pres">
      <dgm:prSet presAssocID="{14C5F29F-9EF3-4C02-9BB5-EE6A275446EC}" presName="textRect" presStyleLbl="revTx" presStyleIdx="4" presStyleCnt="8">
        <dgm:presLayoutVars>
          <dgm:chMax val="1"/>
          <dgm:chPref val="1"/>
        </dgm:presLayoutVars>
      </dgm:prSet>
      <dgm:spPr/>
    </dgm:pt>
    <dgm:pt modelId="{83FB1C66-92B8-4925-9F1C-51871618DFCD}" type="pres">
      <dgm:prSet presAssocID="{C96CA2DD-E79E-4B6C-A845-C960BFFB593D}" presName="sibTrans" presStyleCnt="0"/>
      <dgm:spPr/>
    </dgm:pt>
    <dgm:pt modelId="{0C55A015-D3B6-46AB-97FD-5DE9989F2D53}" type="pres">
      <dgm:prSet presAssocID="{067564B1-3886-42D8-B030-B517FDFE643A}" presName="compNode" presStyleCnt="0"/>
      <dgm:spPr/>
    </dgm:pt>
    <dgm:pt modelId="{4FFBCAB8-2763-4616-9218-947CAB66D962}" type="pres">
      <dgm:prSet presAssocID="{067564B1-3886-42D8-B030-B517FDFE643A}" presName="iconRect" presStyleLbl="node1" presStyleIdx="5" presStyleCnt="8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E0E1129B-CBBB-43A4-8B67-6BD1140A310B}" type="pres">
      <dgm:prSet presAssocID="{067564B1-3886-42D8-B030-B517FDFE643A}" presName="spaceRect" presStyleCnt="0"/>
      <dgm:spPr/>
    </dgm:pt>
    <dgm:pt modelId="{B9FBE7B5-4749-4984-9518-65E3E5CC3420}" type="pres">
      <dgm:prSet presAssocID="{067564B1-3886-42D8-B030-B517FDFE643A}" presName="textRect" presStyleLbl="revTx" presStyleIdx="5" presStyleCnt="8">
        <dgm:presLayoutVars>
          <dgm:chMax val="1"/>
          <dgm:chPref val="1"/>
        </dgm:presLayoutVars>
      </dgm:prSet>
      <dgm:spPr/>
    </dgm:pt>
    <dgm:pt modelId="{D0445DA1-B60E-4CF7-9645-ACD74365EDFC}" type="pres">
      <dgm:prSet presAssocID="{7AEA4EDF-034A-43EB-B23E-A64FA73FD621}" presName="sibTrans" presStyleCnt="0"/>
      <dgm:spPr/>
    </dgm:pt>
    <dgm:pt modelId="{5FB122DD-24E6-4077-8451-898B5C33FF80}" type="pres">
      <dgm:prSet presAssocID="{53A48214-F40F-4F4C-995A-32F98B6BD779}" presName="compNode" presStyleCnt="0"/>
      <dgm:spPr/>
    </dgm:pt>
    <dgm:pt modelId="{FD9B80C5-E269-4A9B-BB94-E35ADE7843CF}" type="pres">
      <dgm:prSet presAssocID="{53A48214-F40F-4F4C-995A-32F98B6BD779}" presName="iconRect" presStyleLbl="node1" presStyleIdx="6" presStyleCnt="8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peaker Phone"/>
        </a:ext>
      </dgm:extLst>
    </dgm:pt>
    <dgm:pt modelId="{807443B6-D583-4643-A4D9-644CAA3A7F8D}" type="pres">
      <dgm:prSet presAssocID="{53A48214-F40F-4F4C-995A-32F98B6BD779}" presName="spaceRect" presStyleCnt="0"/>
      <dgm:spPr/>
    </dgm:pt>
    <dgm:pt modelId="{2F05B7B3-29C6-4FBA-83BC-FD4AE66D183C}" type="pres">
      <dgm:prSet presAssocID="{53A48214-F40F-4F4C-995A-32F98B6BD779}" presName="textRect" presStyleLbl="revTx" presStyleIdx="6" presStyleCnt="8">
        <dgm:presLayoutVars>
          <dgm:chMax val="1"/>
          <dgm:chPref val="1"/>
        </dgm:presLayoutVars>
      </dgm:prSet>
      <dgm:spPr/>
    </dgm:pt>
    <dgm:pt modelId="{2614EDDC-4F31-47D4-9921-411613ADD96D}" type="pres">
      <dgm:prSet presAssocID="{486E82E4-D96F-435F-9FF7-37A9AD0757AE}" presName="sibTrans" presStyleCnt="0"/>
      <dgm:spPr/>
    </dgm:pt>
    <dgm:pt modelId="{98D8895A-EA67-41C8-BC4F-CE14A906707A}" type="pres">
      <dgm:prSet presAssocID="{836D14BE-D7AC-4AAB-811C-F3D63B02A9E2}" presName="compNode" presStyleCnt="0"/>
      <dgm:spPr/>
    </dgm:pt>
    <dgm:pt modelId="{5A55C497-E339-4930-BF7A-130CE731BDD3}" type="pres">
      <dgm:prSet presAssocID="{836D14BE-D7AC-4AAB-811C-F3D63B02A9E2}" presName="iconRect" presStyleLbl="node1" presStyleIdx="7" presStyleCnt="8"/>
      <dgm:spPr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Question mark"/>
        </a:ext>
      </dgm:extLst>
    </dgm:pt>
    <dgm:pt modelId="{B8DFD4C7-669D-49A2-99EB-95FA010595E3}" type="pres">
      <dgm:prSet presAssocID="{836D14BE-D7AC-4AAB-811C-F3D63B02A9E2}" presName="spaceRect" presStyleCnt="0"/>
      <dgm:spPr/>
    </dgm:pt>
    <dgm:pt modelId="{E36BE678-F5DE-4427-8DCB-03602F288FDD}" type="pres">
      <dgm:prSet presAssocID="{836D14BE-D7AC-4AAB-811C-F3D63B02A9E2}" presName="textRect" presStyleLbl="revTx" presStyleIdx="7" presStyleCnt="8">
        <dgm:presLayoutVars>
          <dgm:chMax val="1"/>
          <dgm:chPref val="1"/>
        </dgm:presLayoutVars>
      </dgm:prSet>
      <dgm:spPr/>
    </dgm:pt>
  </dgm:ptLst>
  <dgm:cxnLst>
    <dgm:cxn modelId="{61A64F12-931B-4243-B203-AA4EE3585422}" type="presOf" srcId="{067564B1-3886-42D8-B030-B517FDFE643A}" destId="{B9FBE7B5-4749-4984-9518-65E3E5CC3420}" srcOrd="0" destOrd="0" presId="urn:microsoft.com/office/officeart/2018/2/layout/IconLabelList"/>
    <dgm:cxn modelId="{FC6D6617-3E0B-4A55-8606-A839B0AC67F7}" srcId="{455CA9D1-2972-4ADD-86F1-A24F9BEE8F69}" destId="{BDC2024A-4363-49E2-BB81-2A56795BAD9C}" srcOrd="3" destOrd="0" parTransId="{0D895D81-A95E-42FD-ABC7-3A325AA2EEE9}" sibTransId="{6AD26F12-F543-4D08-93EB-A0DBE366ADEF}"/>
    <dgm:cxn modelId="{BAC5A941-E25A-4DD0-9880-A9C27205838C}" type="presOf" srcId="{53A48214-F40F-4F4C-995A-32F98B6BD779}" destId="{2F05B7B3-29C6-4FBA-83BC-FD4AE66D183C}" srcOrd="0" destOrd="0" presId="urn:microsoft.com/office/officeart/2018/2/layout/IconLabelList"/>
    <dgm:cxn modelId="{C8DB4E63-197F-43DF-AF9B-F54B4F2D5822}" type="presOf" srcId="{3DAE22FF-F74F-469F-8FBB-26586E1BE9D5}" destId="{0079A1DE-9166-4017-A518-162F16294129}" srcOrd="0" destOrd="0" presId="urn:microsoft.com/office/officeart/2018/2/layout/IconLabelList"/>
    <dgm:cxn modelId="{8B322B4C-C9FD-40F8-B4C3-6170B525B290}" srcId="{455CA9D1-2972-4ADD-86F1-A24F9BEE8F69}" destId="{836D14BE-D7AC-4AAB-811C-F3D63B02A9E2}" srcOrd="7" destOrd="0" parTransId="{B66315B7-DAE3-45D1-B892-08A720A9DF77}" sibTransId="{C01E983C-DF58-45A3-91ED-083D5BE531FF}"/>
    <dgm:cxn modelId="{46FEF653-7B92-4DB7-839E-76882D7A9742}" srcId="{455CA9D1-2972-4ADD-86F1-A24F9BEE8F69}" destId="{53A48214-F40F-4F4C-995A-32F98B6BD779}" srcOrd="6" destOrd="0" parTransId="{BEE797BB-AF00-4480-A7C7-1435AF4A9918}" sibTransId="{486E82E4-D96F-435F-9FF7-37A9AD0757AE}"/>
    <dgm:cxn modelId="{D1373E75-3479-44C5-B318-A2328B517059}" srcId="{455CA9D1-2972-4ADD-86F1-A24F9BEE8F69}" destId="{14C5F29F-9EF3-4C02-9BB5-EE6A275446EC}" srcOrd="4" destOrd="0" parTransId="{6E57790C-5C41-4CFF-A644-4BFA0835DCC0}" sibTransId="{C96CA2DD-E79E-4B6C-A845-C960BFFB593D}"/>
    <dgm:cxn modelId="{05486883-BF7A-4DF6-B92F-F38A76453C1A}" type="presOf" srcId="{14C5F29F-9EF3-4C02-9BB5-EE6A275446EC}" destId="{ADF5AB6F-81AD-455E-B9FA-64AC4EA41032}" srcOrd="0" destOrd="0" presId="urn:microsoft.com/office/officeart/2018/2/layout/IconLabelList"/>
    <dgm:cxn modelId="{9C9F4C9D-A7FA-47BA-A1BD-A1CD74914AB3}" srcId="{455CA9D1-2972-4ADD-86F1-A24F9BEE8F69}" destId="{B2A4D98F-B0BD-4427-8E33-4D962EA0155B}" srcOrd="2" destOrd="0" parTransId="{73D35748-A7C0-4FEE-BC63-59358EAE3559}" sibTransId="{18DA7FFD-DED8-4C9D-B47D-BDB74D7DE361}"/>
    <dgm:cxn modelId="{E8212CA8-551B-467F-9A25-C6943E4DA53C}" type="presOf" srcId="{B2A4D98F-B0BD-4427-8E33-4D962EA0155B}" destId="{4550FB1D-822E-4E2B-BBB1-A6353045B1FA}" srcOrd="0" destOrd="0" presId="urn:microsoft.com/office/officeart/2018/2/layout/IconLabelList"/>
    <dgm:cxn modelId="{CE6472B8-E83B-463C-BBF6-254796ADAB06}" srcId="{455CA9D1-2972-4ADD-86F1-A24F9BEE8F69}" destId="{1696166F-5575-4D81-94C0-0674EEEA306E}" srcOrd="1" destOrd="0" parTransId="{B8E9AD70-5207-4517-AA29-3F37AA39D116}" sibTransId="{5DC38247-1850-48F9-BE03-8E3963D0919B}"/>
    <dgm:cxn modelId="{80F407C8-7EC5-4B07-80BE-D255D89ABF10}" type="presOf" srcId="{836D14BE-D7AC-4AAB-811C-F3D63B02A9E2}" destId="{E36BE678-F5DE-4427-8DCB-03602F288FDD}" srcOrd="0" destOrd="0" presId="urn:microsoft.com/office/officeart/2018/2/layout/IconLabelList"/>
    <dgm:cxn modelId="{7DCAC2CF-0997-4FE7-B820-594EB2C01B48}" type="presOf" srcId="{1696166F-5575-4D81-94C0-0674EEEA306E}" destId="{87B0FFB2-D0A6-426D-8D40-06EB23129850}" srcOrd="0" destOrd="0" presId="urn:microsoft.com/office/officeart/2018/2/layout/IconLabelList"/>
    <dgm:cxn modelId="{BD5CFFDC-5F9E-45BB-97D5-294A1413293E}" type="presOf" srcId="{455CA9D1-2972-4ADD-86F1-A24F9BEE8F69}" destId="{BCC1AA34-BC73-4242-A503-6436C29A5F7A}" srcOrd="0" destOrd="0" presId="urn:microsoft.com/office/officeart/2018/2/layout/IconLabelList"/>
    <dgm:cxn modelId="{7D39EFEB-7C11-403D-8352-9B4BF5362D23}" srcId="{455CA9D1-2972-4ADD-86F1-A24F9BEE8F69}" destId="{067564B1-3886-42D8-B030-B517FDFE643A}" srcOrd="5" destOrd="0" parTransId="{7E9D7957-6421-4DEB-BB48-2FBA6084C782}" sibTransId="{7AEA4EDF-034A-43EB-B23E-A64FA73FD621}"/>
    <dgm:cxn modelId="{36A81EED-6EB4-4218-A2E9-00BA89A548AF}" type="presOf" srcId="{BDC2024A-4363-49E2-BB81-2A56795BAD9C}" destId="{6C90775D-5CAC-48CC-848A-2203339CA993}" srcOrd="0" destOrd="0" presId="urn:microsoft.com/office/officeart/2018/2/layout/IconLabelList"/>
    <dgm:cxn modelId="{4AF228FB-9105-4BC0-A0BD-EFEADB0D6F95}" srcId="{455CA9D1-2972-4ADD-86F1-A24F9BEE8F69}" destId="{3DAE22FF-F74F-469F-8FBB-26586E1BE9D5}" srcOrd="0" destOrd="0" parTransId="{983E94EB-5B1D-4884-9CED-580B9B0117A3}" sibTransId="{801C7119-BADE-43DE-885A-82F043D8CBC3}"/>
    <dgm:cxn modelId="{C58FFE6A-54F3-47AE-821F-014E939C422A}" type="presParOf" srcId="{BCC1AA34-BC73-4242-A503-6436C29A5F7A}" destId="{1DFF6EF8-FC8F-404B-8AAF-49D2D6AB5473}" srcOrd="0" destOrd="0" presId="urn:microsoft.com/office/officeart/2018/2/layout/IconLabelList"/>
    <dgm:cxn modelId="{24B0A319-7E37-42F8-BFFF-AABA74C7E3EA}" type="presParOf" srcId="{1DFF6EF8-FC8F-404B-8AAF-49D2D6AB5473}" destId="{5D9A6BB3-04E8-4CAF-86C6-5EAF2440CA7D}" srcOrd="0" destOrd="0" presId="urn:microsoft.com/office/officeart/2018/2/layout/IconLabelList"/>
    <dgm:cxn modelId="{F38BA3CF-0659-4406-B63E-3C27521D7382}" type="presParOf" srcId="{1DFF6EF8-FC8F-404B-8AAF-49D2D6AB5473}" destId="{028BC654-EF1A-4D54-BAFD-6E4ADEB2A6DE}" srcOrd="1" destOrd="0" presId="urn:microsoft.com/office/officeart/2018/2/layout/IconLabelList"/>
    <dgm:cxn modelId="{4E607A25-9FCA-4FB3-AB3A-20EACA1CEB51}" type="presParOf" srcId="{1DFF6EF8-FC8F-404B-8AAF-49D2D6AB5473}" destId="{0079A1DE-9166-4017-A518-162F16294129}" srcOrd="2" destOrd="0" presId="urn:microsoft.com/office/officeart/2018/2/layout/IconLabelList"/>
    <dgm:cxn modelId="{7BF1E501-1275-406A-9711-A56373373912}" type="presParOf" srcId="{BCC1AA34-BC73-4242-A503-6436C29A5F7A}" destId="{29F98893-E27F-4C0D-887C-F15737DAD8D5}" srcOrd="1" destOrd="0" presId="urn:microsoft.com/office/officeart/2018/2/layout/IconLabelList"/>
    <dgm:cxn modelId="{2D0D4488-A95A-4E25-B60E-B3F5B167D3AA}" type="presParOf" srcId="{BCC1AA34-BC73-4242-A503-6436C29A5F7A}" destId="{AA4014AE-2F49-4A3C-B5A4-050B72F47752}" srcOrd="2" destOrd="0" presId="urn:microsoft.com/office/officeart/2018/2/layout/IconLabelList"/>
    <dgm:cxn modelId="{6B308525-22B0-4B05-B55E-36DF6CD16A0F}" type="presParOf" srcId="{AA4014AE-2F49-4A3C-B5A4-050B72F47752}" destId="{6DEEAC2B-CE26-4C71-9A97-C753868F4FA4}" srcOrd="0" destOrd="0" presId="urn:microsoft.com/office/officeart/2018/2/layout/IconLabelList"/>
    <dgm:cxn modelId="{D72A6073-3909-498B-85A3-C45A2BF78D1A}" type="presParOf" srcId="{AA4014AE-2F49-4A3C-B5A4-050B72F47752}" destId="{582797B4-6F27-4228-9BA7-4EE039ED438D}" srcOrd="1" destOrd="0" presId="urn:microsoft.com/office/officeart/2018/2/layout/IconLabelList"/>
    <dgm:cxn modelId="{B8C8B509-6EC1-4B23-9A41-78CF3C5E317D}" type="presParOf" srcId="{AA4014AE-2F49-4A3C-B5A4-050B72F47752}" destId="{87B0FFB2-D0A6-426D-8D40-06EB23129850}" srcOrd="2" destOrd="0" presId="urn:microsoft.com/office/officeart/2018/2/layout/IconLabelList"/>
    <dgm:cxn modelId="{34E676E5-13A9-4370-A6D8-27014E449B28}" type="presParOf" srcId="{BCC1AA34-BC73-4242-A503-6436C29A5F7A}" destId="{F10EFA9A-69F4-4DAA-BE1A-A4F97A79679C}" srcOrd="3" destOrd="0" presId="urn:microsoft.com/office/officeart/2018/2/layout/IconLabelList"/>
    <dgm:cxn modelId="{B44EA79C-233C-4196-97E6-37182565F21E}" type="presParOf" srcId="{BCC1AA34-BC73-4242-A503-6436C29A5F7A}" destId="{88EFA8B8-130E-45D7-B2EB-41F973A003F7}" srcOrd="4" destOrd="0" presId="urn:microsoft.com/office/officeart/2018/2/layout/IconLabelList"/>
    <dgm:cxn modelId="{52AC89D5-CC75-4FD5-850C-D2FC2C1B483D}" type="presParOf" srcId="{88EFA8B8-130E-45D7-B2EB-41F973A003F7}" destId="{D9227472-6B38-4DB4-B45B-5A25C2DCB37B}" srcOrd="0" destOrd="0" presId="urn:microsoft.com/office/officeart/2018/2/layout/IconLabelList"/>
    <dgm:cxn modelId="{7D33D63D-EC80-4660-A385-FD03F6B4FCA9}" type="presParOf" srcId="{88EFA8B8-130E-45D7-B2EB-41F973A003F7}" destId="{E80F1059-289B-4DE7-9328-F3E14042917A}" srcOrd="1" destOrd="0" presId="urn:microsoft.com/office/officeart/2018/2/layout/IconLabelList"/>
    <dgm:cxn modelId="{32233879-83A9-44BF-8321-13A296C0A836}" type="presParOf" srcId="{88EFA8B8-130E-45D7-B2EB-41F973A003F7}" destId="{4550FB1D-822E-4E2B-BBB1-A6353045B1FA}" srcOrd="2" destOrd="0" presId="urn:microsoft.com/office/officeart/2018/2/layout/IconLabelList"/>
    <dgm:cxn modelId="{66D53806-4E82-44F1-AB6D-DA2FD32F7CC3}" type="presParOf" srcId="{BCC1AA34-BC73-4242-A503-6436C29A5F7A}" destId="{D5EF7AFE-9D7D-493D-B1AD-33D573FEC049}" srcOrd="5" destOrd="0" presId="urn:microsoft.com/office/officeart/2018/2/layout/IconLabelList"/>
    <dgm:cxn modelId="{F2C11D3E-D0C9-4254-A651-A4E6FC3A0E35}" type="presParOf" srcId="{BCC1AA34-BC73-4242-A503-6436C29A5F7A}" destId="{EAC9A8A7-2EAD-4A95-B782-325D62418E99}" srcOrd="6" destOrd="0" presId="urn:microsoft.com/office/officeart/2018/2/layout/IconLabelList"/>
    <dgm:cxn modelId="{27D19880-E874-4249-8B44-FEB877BDE48A}" type="presParOf" srcId="{EAC9A8A7-2EAD-4A95-B782-325D62418E99}" destId="{DC696520-E895-4DAD-9CEE-898F1F550502}" srcOrd="0" destOrd="0" presId="urn:microsoft.com/office/officeart/2018/2/layout/IconLabelList"/>
    <dgm:cxn modelId="{09B56934-5672-478A-8D8C-4DA1954B5977}" type="presParOf" srcId="{EAC9A8A7-2EAD-4A95-B782-325D62418E99}" destId="{32D8397F-403A-4A75-9047-C0E6735CB4E1}" srcOrd="1" destOrd="0" presId="urn:microsoft.com/office/officeart/2018/2/layout/IconLabelList"/>
    <dgm:cxn modelId="{98854F7E-68B4-4A8F-8886-1D57614A3E39}" type="presParOf" srcId="{EAC9A8A7-2EAD-4A95-B782-325D62418E99}" destId="{6C90775D-5CAC-48CC-848A-2203339CA993}" srcOrd="2" destOrd="0" presId="urn:microsoft.com/office/officeart/2018/2/layout/IconLabelList"/>
    <dgm:cxn modelId="{857BCF97-3D2B-4265-B431-7C50B3C9098B}" type="presParOf" srcId="{BCC1AA34-BC73-4242-A503-6436C29A5F7A}" destId="{D0DA058C-7D51-4D58-857E-ED91753EBD38}" srcOrd="7" destOrd="0" presId="urn:microsoft.com/office/officeart/2018/2/layout/IconLabelList"/>
    <dgm:cxn modelId="{3E77BA84-CCA8-4BF8-BA38-F4849670E0A9}" type="presParOf" srcId="{BCC1AA34-BC73-4242-A503-6436C29A5F7A}" destId="{5AB1FFFF-BA5F-4A7A-869E-278205D06235}" srcOrd="8" destOrd="0" presId="urn:microsoft.com/office/officeart/2018/2/layout/IconLabelList"/>
    <dgm:cxn modelId="{079AD742-0C88-4C3C-B3E6-14E15883DA38}" type="presParOf" srcId="{5AB1FFFF-BA5F-4A7A-869E-278205D06235}" destId="{44F4BD1A-D7C6-4EC5-97FC-D9CC43F07BC6}" srcOrd="0" destOrd="0" presId="urn:microsoft.com/office/officeart/2018/2/layout/IconLabelList"/>
    <dgm:cxn modelId="{D90F1FF0-70AC-412D-831A-642A7BD28697}" type="presParOf" srcId="{5AB1FFFF-BA5F-4A7A-869E-278205D06235}" destId="{A13031BE-089D-45FE-8294-C145A0CEE436}" srcOrd="1" destOrd="0" presId="urn:microsoft.com/office/officeart/2018/2/layout/IconLabelList"/>
    <dgm:cxn modelId="{87EE1357-0ACA-4EBE-A3B5-9AE26E389C94}" type="presParOf" srcId="{5AB1FFFF-BA5F-4A7A-869E-278205D06235}" destId="{ADF5AB6F-81AD-455E-B9FA-64AC4EA41032}" srcOrd="2" destOrd="0" presId="urn:microsoft.com/office/officeart/2018/2/layout/IconLabelList"/>
    <dgm:cxn modelId="{9165BFF0-FB4F-4787-88C2-FC5BD3D46AB2}" type="presParOf" srcId="{BCC1AA34-BC73-4242-A503-6436C29A5F7A}" destId="{83FB1C66-92B8-4925-9F1C-51871618DFCD}" srcOrd="9" destOrd="0" presId="urn:microsoft.com/office/officeart/2018/2/layout/IconLabelList"/>
    <dgm:cxn modelId="{31012E04-EB5C-4529-8DBF-6B14606430E0}" type="presParOf" srcId="{BCC1AA34-BC73-4242-A503-6436C29A5F7A}" destId="{0C55A015-D3B6-46AB-97FD-5DE9989F2D53}" srcOrd="10" destOrd="0" presId="urn:microsoft.com/office/officeart/2018/2/layout/IconLabelList"/>
    <dgm:cxn modelId="{6A9C5F82-C035-44FD-BD8C-9A8D7CA9DB04}" type="presParOf" srcId="{0C55A015-D3B6-46AB-97FD-5DE9989F2D53}" destId="{4FFBCAB8-2763-4616-9218-947CAB66D962}" srcOrd="0" destOrd="0" presId="urn:microsoft.com/office/officeart/2018/2/layout/IconLabelList"/>
    <dgm:cxn modelId="{7FBC57C9-8278-4758-94EB-EB61BE134631}" type="presParOf" srcId="{0C55A015-D3B6-46AB-97FD-5DE9989F2D53}" destId="{E0E1129B-CBBB-43A4-8B67-6BD1140A310B}" srcOrd="1" destOrd="0" presId="urn:microsoft.com/office/officeart/2018/2/layout/IconLabelList"/>
    <dgm:cxn modelId="{734398EE-9464-40CE-BF5F-D91870A03940}" type="presParOf" srcId="{0C55A015-D3B6-46AB-97FD-5DE9989F2D53}" destId="{B9FBE7B5-4749-4984-9518-65E3E5CC3420}" srcOrd="2" destOrd="0" presId="urn:microsoft.com/office/officeart/2018/2/layout/IconLabelList"/>
    <dgm:cxn modelId="{905EBB9F-C842-4E74-8DDC-34ADCC1711D8}" type="presParOf" srcId="{BCC1AA34-BC73-4242-A503-6436C29A5F7A}" destId="{D0445DA1-B60E-4CF7-9645-ACD74365EDFC}" srcOrd="11" destOrd="0" presId="urn:microsoft.com/office/officeart/2018/2/layout/IconLabelList"/>
    <dgm:cxn modelId="{5FCAED71-0676-49F4-BB6E-9778E9BB0988}" type="presParOf" srcId="{BCC1AA34-BC73-4242-A503-6436C29A5F7A}" destId="{5FB122DD-24E6-4077-8451-898B5C33FF80}" srcOrd="12" destOrd="0" presId="urn:microsoft.com/office/officeart/2018/2/layout/IconLabelList"/>
    <dgm:cxn modelId="{D2C28AF6-925D-42B5-95A7-FA270AD6F024}" type="presParOf" srcId="{5FB122DD-24E6-4077-8451-898B5C33FF80}" destId="{FD9B80C5-E269-4A9B-BB94-E35ADE7843CF}" srcOrd="0" destOrd="0" presId="urn:microsoft.com/office/officeart/2018/2/layout/IconLabelList"/>
    <dgm:cxn modelId="{8423C6EC-B1D2-4BCF-A94C-084121908DAC}" type="presParOf" srcId="{5FB122DD-24E6-4077-8451-898B5C33FF80}" destId="{807443B6-D583-4643-A4D9-644CAA3A7F8D}" srcOrd="1" destOrd="0" presId="urn:microsoft.com/office/officeart/2018/2/layout/IconLabelList"/>
    <dgm:cxn modelId="{1E846443-0388-41CC-8E6F-9DCBFEF61894}" type="presParOf" srcId="{5FB122DD-24E6-4077-8451-898B5C33FF80}" destId="{2F05B7B3-29C6-4FBA-83BC-FD4AE66D183C}" srcOrd="2" destOrd="0" presId="urn:microsoft.com/office/officeart/2018/2/layout/IconLabelList"/>
    <dgm:cxn modelId="{C021FB90-2780-423E-BDC1-8F0E419985D4}" type="presParOf" srcId="{BCC1AA34-BC73-4242-A503-6436C29A5F7A}" destId="{2614EDDC-4F31-47D4-9921-411613ADD96D}" srcOrd="13" destOrd="0" presId="urn:microsoft.com/office/officeart/2018/2/layout/IconLabelList"/>
    <dgm:cxn modelId="{78152A7D-B221-455F-BFDA-A8F1E2447AE4}" type="presParOf" srcId="{BCC1AA34-BC73-4242-A503-6436C29A5F7A}" destId="{98D8895A-EA67-41C8-BC4F-CE14A906707A}" srcOrd="14" destOrd="0" presId="urn:microsoft.com/office/officeart/2018/2/layout/IconLabelList"/>
    <dgm:cxn modelId="{3B55C23B-A76A-467C-8828-F3B36F457ACC}" type="presParOf" srcId="{98D8895A-EA67-41C8-BC4F-CE14A906707A}" destId="{5A55C497-E339-4930-BF7A-130CE731BDD3}" srcOrd="0" destOrd="0" presId="urn:microsoft.com/office/officeart/2018/2/layout/IconLabelList"/>
    <dgm:cxn modelId="{D306DAFA-141B-40E1-8DAB-EC637E0A0D67}" type="presParOf" srcId="{98D8895A-EA67-41C8-BC4F-CE14A906707A}" destId="{B8DFD4C7-669D-49A2-99EB-95FA010595E3}" srcOrd="1" destOrd="0" presId="urn:microsoft.com/office/officeart/2018/2/layout/IconLabelList"/>
    <dgm:cxn modelId="{8C216130-4A84-476D-9095-40CDA6627DF6}" type="presParOf" srcId="{98D8895A-EA67-41C8-BC4F-CE14A906707A}" destId="{E36BE678-F5DE-4427-8DCB-03602F288FDD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9A6BB3-04E8-4CAF-86C6-5EAF2440CA7D}">
      <dsp:nvSpPr>
        <dsp:cNvPr id="0" name=""/>
        <dsp:cNvSpPr/>
      </dsp:nvSpPr>
      <dsp:spPr>
        <a:xfrm>
          <a:off x="489997" y="489909"/>
          <a:ext cx="798925" cy="79892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79A1DE-9166-4017-A518-162F16294129}">
      <dsp:nvSpPr>
        <dsp:cNvPr id="0" name=""/>
        <dsp:cNvSpPr/>
      </dsp:nvSpPr>
      <dsp:spPr>
        <a:xfrm>
          <a:off x="1764" y="1591687"/>
          <a:ext cx="1775390" cy="710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Founders Day </a:t>
          </a:r>
        </a:p>
      </dsp:txBody>
      <dsp:txXfrm>
        <a:off x="1764" y="1591687"/>
        <a:ext cx="1775390" cy="710156"/>
      </dsp:txXfrm>
    </dsp:sp>
    <dsp:sp modelId="{6DEEAC2B-CE26-4C71-9A97-C753868F4FA4}">
      <dsp:nvSpPr>
        <dsp:cNvPr id="0" name=""/>
        <dsp:cNvSpPr/>
      </dsp:nvSpPr>
      <dsp:spPr>
        <a:xfrm>
          <a:off x="2576081" y="489909"/>
          <a:ext cx="798925" cy="79892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B0FFB2-D0A6-426D-8D40-06EB23129850}">
      <dsp:nvSpPr>
        <dsp:cNvPr id="0" name=""/>
        <dsp:cNvSpPr/>
      </dsp:nvSpPr>
      <dsp:spPr>
        <a:xfrm>
          <a:off x="2087848" y="1591687"/>
          <a:ext cx="1775390" cy="710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GAC Preparation </a:t>
          </a:r>
        </a:p>
      </dsp:txBody>
      <dsp:txXfrm>
        <a:off x="2087848" y="1591687"/>
        <a:ext cx="1775390" cy="710156"/>
      </dsp:txXfrm>
    </dsp:sp>
    <dsp:sp modelId="{D9227472-6B38-4DB4-B45B-5A25C2DCB37B}">
      <dsp:nvSpPr>
        <dsp:cNvPr id="0" name=""/>
        <dsp:cNvSpPr/>
      </dsp:nvSpPr>
      <dsp:spPr>
        <a:xfrm>
          <a:off x="4662165" y="489909"/>
          <a:ext cx="798925" cy="79892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50FB1D-822E-4E2B-BBB1-A6353045B1FA}">
      <dsp:nvSpPr>
        <dsp:cNvPr id="0" name=""/>
        <dsp:cNvSpPr/>
      </dsp:nvSpPr>
      <dsp:spPr>
        <a:xfrm>
          <a:off x="4173932" y="1591687"/>
          <a:ext cx="1775390" cy="710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Accreditation Due Dates</a:t>
          </a:r>
        </a:p>
      </dsp:txBody>
      <dsp:txXfrm>
        <a:off x="4173932" y="1591687"/>
        <a:ext cx="1775390" cy="710156"/>
      </dsp:txXfrm>
    </dsp:sp>
    <dsp:sp modelId="{DC696520-E895-4DAD-9CEE-898F1F550502}">
      <dsp:nvSpPr>
        <dsp:cNvPr id="0" name=""/>
        <dsp:cNvSpPr/>
      </dsp:nvSpPr>
      <dsp:spPr>
        <a:xfrm>
          <a:off x="6748249" y="489909"/>
          <a:ext cx="798925" cy="79892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90775D-5CAC-48CC-848A-2203339CA993}">
      <dsp:nvSpPr>
        <dsp:cNvPr id="0" name=""/>
        <dsp:cNvSpPr/>
      </dsp:nvSpPr>
      <dsp:spPr>
        <a:xfrm>
          <a:off x="6260016" y="1591687"/>
          <a:ext cx="1775390" cy="710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First Term Dues &amp; OmegaFi Webinar </a:t>
          </a:r>
        </a:p>
      </dsp:txBody>
      <dsp:txXfrm>
        <a:off x="6260016" y="1591687"/>
        <a:ext cx="1775390" cy="710156"/>
      </dsp:txXfrm>
    </dsp:sp>
    <dsp:sp modelId="{44F4BD1A-D7C6-4EC5-97FC-D9CC43F07BC6}">
      <dsp:nvSpPr>
        <dsp:cNvPr id="0" name=""/>
        <dsp:cNvSpPr/>
      </dsp:nvSpPr>
      <dsp:spPr>
        <a:xfrm>
          <a:off x="489997" y="2745691"/>
          <a:ext cx="798925" cy="79892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F5AB6F-81AD-455E-B9FA-64AC4EA41032}">
      <dsp:nvSpPr>
        <dsp:cNvPr id="0" name=""/>
        <dsp:cNvSpPr/>
      </dsp:nvSpPr>
      <dsp:spPr>
        <a:xfrm>
          <a:off x="1764" y="3847469"/>
          <a:ext cx="1775390" cy="710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Goal Setting Support</a:t>
          </a:r>
        </a:p>
      </dsp:txBody>
      <dsp:txXfrm>
        <a:off x="1764" y="3847469"/>
        <a:ext cx="1775390" cy="710156"/>
      </dsp:txXfrm>
    </dsp:sp>
    <dsp:sp modelId="{4FFBCAB8-2763-4616-9218-947CAB66D962}">
      <dsp:nvSpPr>
        <dsp:cNvPr id="0" name=""/>
        <dsp:cNvSpPr/>
      </dsp:nvSpPr>
      <dsp:spPr>
        <a:xfrm>
          <a:off x="2576081" y="2745691"/>
          <a:ext cx="798925" cy="798925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FBE7B5-4749-4984-9518-65E3E5CC3420}">
      <dsp:nvSpPr>
        <dsp:cNvPr id="0" name=""/>
        <dsp:cNvSpPr/>
      </dsp:nvSpPr>
      <dsp:spPr>
        <a:xfrm>
          <a:off x="2087848" y="3847469"/>
          <a:ext cx="1775390" cy="710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New Member Education</a:t>
          </a:r>
        </a:p>
      </dsp:txBody>
      <dsp:txXfrm>
        <a:off x="2087848" y="3847469"/>
        <a:ext cx="1775390" cy="710156"/>
      </dsp:txXfrm>
    </dsp:sp>
    <dsp:sp modelId="{FD9B80C5-E269-4A9B-BB94-E35ADE7843CF}">
      <dsp:nvSpPr>
        <dsp:cNvPr id="0" name=""/>
        <dsp:cNvSpPr/>
      </dsp:nvSpPr>
      <dsp:spPr>
        <a:xfrm>
          <a:off x="4662165" y="2745691"/>
          <a:ext cx="798925" cy="798925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05B7B3-29C6-4FBA-83BC-FD4AE66D183C}">
      <dsp:nvSpPr>
        <dsp:cNvPr id="0" name=""/>
        <dsp:cNvSpPr/>
      </dsp:nvSpPr>
      <dsp:spPr>
        <a:xfrm>
          <a:off x="4173932" y="3847469"/>
          <a:ext cx="1775390" cy="710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  Upcoming Calls</a:t>
          </a:r>
        </a:p>
      </dsp:txBody>
      <dsp:txXfrm>
        <a:off x="4173932" y="3847469"/>
        <a:ext cx="1775390" cy="710156"/>
      </dsp:txXfrm>
    </dsp:sp>
    <dsp:sp modelId="{5A55C497-E339-4930-BF7A-130CE731BDD3}">
      <dsp:nvSpPr>
        <dsp:cNvPr id="0" name=""/>
        <dsp:cNvSpPr/>
      </dsp:nvSpPr>
      <dsp:spPr>
        <a:xfrm>
          <a:off x="6748249" y="2745691"/>
          <a:ext cx="798925" cy="798925"/>
        </a:xfrm>
        <a:prstGeom prst="rect">
          <a:avLst/>
        </a:prstGeom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6BE678-F5DE-4427-8DCB-03602F288FDD}">
      <dsp:nvSpPr>
        <dsp:cNvPr id="0" name=""/>
        <dsp:cNvSpPr/>
      </dsp:nvSpPr>
      <dsp:spPr>
        <a:xfrm>
          <a:off x="6260016" y="3847469"/>
          <a:ext cx="1775390" cy="710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Questions? </a:t>
          </a:r>
        </a:p>
      </dsp:txBody>
      <dsp:txXfrm>
        <a:off x="6260016" y="3847469"/>
        <a:ext cx="1775390" cy="7101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5CA34B-4FDA-DF41-9BEB-0FB62B62216E}" type="datetimeFigureOut">
              <a:rPr lang="en-US" smtClean="0"/>
              <a:t>12/8/2021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367E55-ADD9-814F-A7CD-B41566735C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720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367E55-ADD9-814F-A7CD-B41566735C7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9814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367E55-ADD9-814F-A7CD-B41566735C7E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7196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367E55-ADD9-814F-A7CD-B41566735C7E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0248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367E55-ADD9-814F-A7CD-B41566735C7E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3970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367E55-ADD9-814F-A7CD-B41566735C7E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2749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367E55-ADD9-814F-A7CD-B41566735C7E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3423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367E55-ADD9-814F-A7CD-B41566735C7E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4395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367E55-ADD9-814F-A7CD-B41566735C7E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9645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367E55-ADD9-814F-A7CD-B41566735C7E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0799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367E55-ADD9-814F-A7CD-B41566735C7E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971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367E55-ADD9-814F-A7CD-B41566735C7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264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367E55-ADD9-814F-A7CD-B41566735C7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98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367E55-ADD9-814F-A7CD-B41566735C7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5376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367E55-ADD9-814F-A7CD-B41566735C7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6171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367E55-ADD9-814F-A7CD-B41566735C7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748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367E55-ADD9-814F-A7CD-B41566735C7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0605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367E55-ADD9-814F-A7CD-B41566735C7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9612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367E55-ADD9-814F-A7CD-B41566735C7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068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90FF6-0402-C442-8825-210798ACBA91}" type="datetimeFigureOut">
              <a:rPr lang="en-US" smtClean="0"/>
              <a:t>12/8/2021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EA81-92DA-6844-866B-6085E9D246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143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90FF6-0402-C442-8825-210798ACBA91}" type="datetimeFigureOut">
              <a:rPr lang="en-US" smtClean="0"/>
              <a:t>12/8/2021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EA81-92DA-6844-866B-6085E9D246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876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90FF6-0402-C442-8825-210798ACBA91}" type="datetimeFigureOut">
              <a:rPr lang="en-US" smtClean="0"/>
              <a:t>12/8/2021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EA81-92DA-6844-866B-6085E9D246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684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90FF6-0402-C442-8825-210798ACBA91}" type="datetimeFigureOut">
              <a:rPr lang="en-US" smtClean="0"/>
              <a:t>12/8/2021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EA81-92DA-6844-866B-6085E9D246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03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90FF6-0402-C442-8825-210798ACBA91}" type="datetimeFigureOut">
              <a:rPr lang="en-US" smtClean="0"/>
              <a:t>12/8/2021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EA81-92DA-6844-866B-6085E9D246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259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90FF6-0402-C442-8825-210798ACBA91}" type="datetimeFigureOut">
              <a:rPr lang="en-US" smtClean="0"/>
              <a:t>12/8/2021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EA81-92DA-6844-866B-6085E9D246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157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90FF6-0402-C442-8825-210798ACBA91}" type="datetimeFigureOut">
              <a:rPr lang="en-US" smtClean="0"/>
              <a:t>12/8/2021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EA81-92DA-6844-866B-6085E9D246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765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90FF6-0402-C442-8825-210798ACBA91}" type="datetimeFigureOut">
              <a:rPr lang="en-US" smtClean="0"/>
              <a:t>12/8/2021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EA81-92DA-6844-866B-6085E9D246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042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90FF6-0402-C442-8825-210798ACBA91}" type="datetimeFigureOut">
              <a:rPr lang="en-US" smtClean="0"/>
              <a:t>12/8/2021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EA81-92DA-6844-866B-6085E9D246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995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90FF6-0402-C442-8825-210798ACBA91}" type="datetimeFigureOut">
              <a:rPr lang="en-US" smtClean="0"/>
              <a:t>12/8/2021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EA81-92DA-6844-866B-6085E9D246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481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90FF6-0402-C442-8825-210798ACBA91}" type="datetimeFigureOut">
              <a:rPr lang="en-US" smtClean="0"/>
              <a:t>12/8/2021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EA81-92DA-6844-866B-6085E9D246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407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90FF6-0402-C442-8825-210798ACBA91}" type="datetimeFigureOut">
              <a:rPr lang="en-US" smtClean="0"/>
              <a:t>12/8/2021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EA81-92DA-6844-866B-6085E9D246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712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DC1B535-E02A-1144-8A10-70EDFB20AAC0}"/>
              </a:ext>
            </a:extLst>
          </p:cNvPr>
          <p:cNvSpPr txBox="1">
            <a:spLocks/>
          </p:cNvSpPr>
          <p:nvPr/>
        </p:nvSpPr>
        <p:spPr>
          <a:xfrm>
            <a:off x="685800" y="2794191"/>
            <a:ext cx="7946472" cy="11214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0000"/>
              </a:lnSpc>
            </a:pPr>
            <a:r>
              <a:rPr lang="en-US" sz="4000" b="1" dirty="0">
                <a:solidFill>
                  <a:srgbClr val="EAAA21"/>
                </a:solidFill>
                <a:latin typeface="Poppins" pitchFamily="2" charset="77"/>
                <a:cs typeface="Poppins" pitchFamily="2" charset="77"/>
              </a:rPr>
              <a:t>PHI KAPPA PSI</a:t>
            </a:r>
            <a:br>
              <a:rPr lang="en-US" sz="54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</a:br>
            <a:endParaRPr lang="en-US" sz="4000" b="1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B2B5048-69B2-6C49-92CB-653B972781EF}"/>
              </a:ext>
            </a:extLst>
          </p:cNvPr>
          <p:cNvSpPr txBox="1">
            <a:spLocks/>
          </p:cNvSpPr>
          <p:nvPr/>
        </p:nvSpPr>
        <p:spPr>
          <a:xfrm>
            <a:off x="685800" y="4075688"/>
            <a:ext cx="6400800" cy="16390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3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December 8, 2021</a:t>
            </a:r>
          </a:p>
        </p:txBody>
      </p:sp>
    </p:spTree>
    <p:extLst>
      <p:ext uri="{BB962C8B-B14F-4D97-AF65-F5344CB8AC3E}">
        <p14:creationId xmlns:p14="http://schemas.microsoft.com/office/powerpoint/2010/main" val="1343872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D4AAF25-050B-2C43-A3EE-FB44EAE8EE58}"/>
              </a:ext>
            </a:extLst>
          </p:cNvPr>
          <p:cNvSpPr/>
          <p:nvPr/>
        </p:nvSpPr>
        <p:spPr>
          <a:xfrm>
            <a:off x="0" y="1"/>
            <a:ext cx="9144000" cy="1320800"/>
          </a:xfrm>
          <a:prstGeom prst="rect">
            <a:avLst/>
          </a:prstGeom>
          <a:solidFill>
            <a:srgbClr val="AA1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2B3ACA1-47FE-C549-8228-9C4988A98E6C}"/>
              </a:ext>
            </a:extLst>
          </p:cNvPr>
          <p:cNvSpPr txBox="1">
            <a:spLocks/>
          </p:cNvSpPr>
          <p:nvPr/>
        </p:nvSpPr>
        <p:spPr>
          <a:xfrm>
            <a:off x="685798" y="479472"/>
            <a:ext cx="7772401" cy="5047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300" b="1" dirty="0">
                <a:solidFill>
                  <a:schemeClr val="bg1"/>
                </a:solidFill>
                <a:latin typeface="Poppins"/>
                <a:cs typeface="Poppins" pitchFamily="2" charset="77"/>
              </a:rPr>
              <a:t>First Term Dues &amp; </a:t>
            </a:r>
            <a:r>
              <a:rPr lang="en-US" sz="2300" b="1" dirty="0" err="1">
                <a:solidFill>
                  <a:schemeClr val="bg1"/>
                </a:solidFill>
                <a:latin typeface="Poppins"/>
                <a:cs typeface="Poppins" pitchFamily="2" charset="77"/>
              </a:rPr>
              <a:t>OmegaFi</a:t>
            </a:r>
            <a:r>
              <a:rPr lang="en-US" sz="2300" b="1" dirty="0">
                <a:solidFill>
                  <a:schemeClr val="bg1"/>
                </a:solidFill>
                <a:latin typeface="Poppins"/>
                <a:cs typeface="Poppins" pitchFamily="2" charset="77"/>
              </a:rPr>
              <a:t> Webinar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A92474-47B9-4384-8AD7-0FF39477E881}"/>
              </a:ext>
            </a:extLst>
          </p:cNvPr>
          <p:cNvSpPr txBox="1"/>
          <p:nvPr/>
        </p:nvSpPr>
        <p:spPr>
          <a:xfrm>
            <a:off x="518096" y="3940329"/>
            <a:ext cx="8108523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en-US" dirty="0">
              <a:cs typeface="Calibri" panose="020F0502020204030204"/>
            </a:endParaRPr>
          </a:p>
          <a:p>
            <a:endParaRPr lang="en-US" dirty="0">
              <a:cs typeface="Calibri" panose="020F0502020204030204"/>
            </a:endParaRPr>
          </a:p>
          <a:p>
            <a:endParaRPr lang="en-US" dirty="0">
              <a:cs typeface="Calibri" panose="020F0502020204030204"/>
            </a:endParaRPr>
          </a:p>
          <a:p>
            <a:endParaRPr lang="en-US" dirty="0">
              <a:cs typeface="Calibri" panose="020F0502020204030204"/>
            </a:endParaRPr>
          </a:p>
          <a:p>
            <a:endParaRPr lang="en-US" dirty="0">
              <a:cs typeface="Calibri" panose="020F0502020204030204"/>
            </a:endParaRPr>
          </a:p>
          <a:p>
            <a:pPr marL="285750" indent="-285750">
              <a:buFontTx/>
              <a:buChar char="-"/>
            </a:pPr>
            <a:endParaRPr lang="en-US" dirty="0">
              <a:cs typeface="Calibri" panose="020F0502020204030204"/>
            </a:endParaRPr>
          </a:p>
          <a:p>
            <a:pPr marL="285750" indent="-285750">
              <a:buFontTx/>
              <a:buChar char="-"/>
            </a:pPr>
            <a:endParaRPr lang="en-US" dirty="0">
              <a:cs typeface="Calibri" panose="020F0502020204030204"/>
            </a:endParaRPr>
          </a:p>
          <a:p>
            <a:pPr marL="285750" indent="-285750">
              <a:buFontTx/>
              <a:buChar char="-"/>
            </a:pPr>
            <a:endParaRPr lang="en-US" dirty="0">
              <a:cs typeface="Calibri" panose="020F050202020403020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B64521-074D-46E1-A6B4-5331161D1E05}"/>
              </a:ext>
            </a:extLst>
          </p:cNvPr>
          <p:cNvSpPr txBox="1"/>
          <p:nvPr/>
        </p:nvSpPr>
        <p:spPr>
          <a:xfrm>
            <a:off x="518093" y="1902008"/>
            <a:ext cx="794010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cs typeface="Calibri"/>
              </a:rPr>
              <a:t>Remaining Fall Billing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cs typeface="Calibri"/>
              </a:rPr>
              <a:t>First Term Dues – December 15, 2021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>
                <a:cs typeface="Calibri"/>
              </a:rPr>
              <a:t>All Current New Members/Initiated Members that joined this fall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>
              <a:cs typeface="Calibri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err="1">
                <a:cs typeface="Calibri"/>
              </a:rPr>
              <a:t>OmegaFi</a:t>
            </a:r>
            <a:r>
              <a:rPr lang="en-US" dirty="0">
                <a:cs typeface="Calibri"/>
              </a:rPr>
              <a:t> Webinar &amp; Training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>
              <a:cs typeface="Calibri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cs typeface="Calibri"/>
              </a:rPr>
              <a:t>Dates of Webinar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>
                <a:cs typeface="Calibri"/>
              </a:rPr>
              <a:t>December 9</a:t>
            </a:r>
            <a:r>
              <a:rPr lang="en-US" baseline="30000" dirty="0">
                <a:cs typeface="Calibri"/>
              </a:rPr>
              <a:t>th</a:t>
            </a:r>
            <a:r>
              <a:rPr lang="en-US" dirty="0">
                <a:cs typeface="Calibri"/>
              </a:rPr>
              <a:t> at 12:00 PM EST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>
                <a:cs typeface="Calibri"/>
              </a:rPr>
              <a:t>December 14</a:t>
            </a:r>
            <a:r>
              <a:rPr lang="en-US" baseline="30000" dirty="0">
                <a:cs typeface="Calibri"/>
              </a:rPr>
              <a:t>th</a:t>
            </a:r>
            <a:r>
              <a:rPr lang="en-US" dirty="0">
                <a:cs typeface="Calibri"/>
              </a:rPr>
              <a:t> at 4:00 PM EST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>
                <a:cs typeface="Calibri"/>
              </a:rPr>
              <a:t>Emails about Webinar were sent to Officers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>
                <a:cs typeface="Calibri"/>
              </a:rPr>
              <a:t>Also links will be posted in the chat </a:t>
            </a:r>
          </a:p>
          <a:p>
            <a:r>
              <a:rPr lang="en-US" dirty="0">
                <a:cs typeface="Calibri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8626382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D4AAF25-050B-2C43-A3EE-FB44EAE8EE58}"/>
              </a:ext>
            </a:extLst>
          </p:cNvPr>
          <p:cNvSpPr/>
          <p:nvPr/>
        </p:nvSpPr>
        <p:spPr>
          <a:xfrm>
            <a:off x="0" y="1"/>
            <a:ext cx="9144000" cy="1320800"/>
          </a:xfrm>
          <a:prstGeom prst="rect">
            <a:avLst/>
          </a:prstGeom>
          <a:solidFill>
            <a:srgbClr val="AA1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2B3ACA1-47FE-C549-8228-9C4988A98E6C}"/>
              </a:ext>
            </a:extLst>
          </p:cNvPr>
          <p:cNvSpPr txBox="1">
            <a:spLocks/>
          </p:cNvSpPr>
          <p:nvPr/>
        </p:nvSpPr>
        <p:spPr>
          <a:xfrm>
            <a:off x="685798" y="479472"/>
            <a:ext cx="7772401" cy="5047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300" b="1" dirty="0">
                <a:solidFill>
                  <a:schemeClr val="bg1"/>
                </a:solidFill>
                <a:latin typeface="Poppins"/>
                <a:cs typeface="Poppins" pitchFamily="2" charset="77"/>
              </a:rPr>
              <a:t>First Term Dues &amp; </a:t>
            </a:r>
            <a:r>
              <a:rPr lang="en-US" sz="2300" b="1" dirty="0" err="1">
                <a:solidFill>
                  <a:schemeClr val="bg1"/>
                </a:solidFill>
                <a:latin typeface="Poppins"/>
                <a:cs typeface="Poppins" pitchFamily="2" charset="77"/>
              </a:rPr>
              <a:t>OmegaFi</a:t>
            </a:r>
            <a:r>
              <a:rPr lang="en-US" sz="2300" b="1" dirty="0">
                <a:solidFill>
                  <a:schemeClr val="bg1"/>
                </a:solidFill>
                <a:latin typeface="Poppins"/>
                <a:cs typeface="Poppins" pitchFamily="2" charset="77"/>
              </a:rPr>
              <a:t> Webinar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A92474-47B9-4384-8AD7-0FF39477E881}"/>
              </a:ext>
            </a:extLst>
          </p:cNvPr>
          <p:cNvSpPr txBox="1"/>
          <p:nvPr/>
        </p:nvSpPr>
        <p:spPr>
          <a:xfrm>
            <a:off x="518096" y="3940329"/>
            <a:ext cx="8108523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en-US" dirty="0">
              <a:cs typeface="Calibri" panose="020F0502020204030204"/>
            </a:endParaRPr>
          </a:p>
          <a:p>
            <a:endParaRPr lang="en-US" dirty="0">
              <a:cs typeface="Calibri" panose="020F0502020204030204"/>
            </a:endParaRPr>
          </a:p>
          <a:p>
            <a:endParaRPr lang="en-US" dirty="0">
              <a:cs typeface="Calibri" panose="020F0502020204030204"/>
            </a:endParaRPr>
          </a:p>
          <a:p>
            <a:endParaRPr lang="en-US" dirty="0">
              <a:cs typeface="Calibri" panose="020F0502020204030204"/>
            </a:endParaRPr>
          </a:p>
          <a:p>
            <a:endParaRPr lang="en-US" dirty="0">
              <a:cs typeface="Calibri" panose="020F0502020204030204"/>
            </a:endParaRPr>
          </a:p>
          <a:p>
            <a:pPr marL="285750" indent="-285750">
              <a:buFontTx/>
              <a:buChar char="-"/>
            </a:pPr>
            <a:endParaRPr lang="en-US" dirty="0">
              <a:cs typeface="Calibri" panose="020F0502020204030204"/>
            </a:endParaRPr>
          </a:p>
          <a:p>
            <a:pPr marL="285750" indent="-285750">
              <a:buFontTx/>
              <a:buChar char="-"/>
            </a:pPr>
            <a:endParaRPr lang="en-US" dirty="0">
              <a:cs typeface="Calibri" panose="020F0502020204030204"/>
            </a:endParaRPr>
          </a:p>
          <a:p>
            <a:pPr marL="285750" indent="-285750">
              <a:buFontTx/>
              <a:buChar char="-"/>
            </a:pPr>
            <a:endParaRPr lang="en-US" dirty="0">
              <a:cs typeface="Calibri" panose="020F050202020403020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B64521-074D-46E1-A6B4-5331161D1E05}"/>
              </a:ext>
            </a:extLst>
          </p:cNvPr>
          <p:cNvSpPr txBox="1"/>
          <p:nvPr/>
        </p:nvSpPr>
        <p:spPr>
          <a:xfrm>
            <a:off x="517381" y="1463670"/>
            <a:ext cx="794010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cs typeface="Calibri"/>
              </a:rPr>
              <a:t>NEW MEMBER DUES </a:t>
            </a:r>
          </a:p>
          <a:p>
            <a:endParaRPr lang="en-US" dirty="0">
              <a:cs typeface="Calibri"/>
            </a:endParaRPr>
          </a:p>
          <a:p>
            <a:r>
              <a:rPr lang="en-US" b="1" dirty="0">
                <a:cs typeface="Calibri"/>
              </a:rPr>
              <a:t>Previous Process</a:t>
            </a:r>
          </a:p>
          <a:p>
            <a:r>
              <a:rPr lang="en-US" dirty="0">
                <a:cs typeface="Calibri"/>
              </a:rPr>
              <a:t>The chapter was billed for all new members who were part of the chapter for the census were billed the full dues amount. </a:t>
            </a:r>
          </a:p>
          <a:p>
            <a:endParaRPr lang="en-US" dirty="0">
              <a:cs typeface="Calibri"/>
            </a:endParaRPr>
          </a:p>
          <a:p>
            <a:r>
              <a:rPr lang="en-US" b="1" dirty="0">
                <a:cs typeface="Calibri"/>
              </a:rPr>
              <a:t>New Process </a:t>
            </a:r>
          </a:p>
          <a:p>
            <a:r>
              <a:rPr lang="en-US" dirty="0">
                <a:cs typeface="Calibri"/>
              </a:rPr>
              <a:t>The chapter is billed for all members who join the chapter between August 1, 2021 and December 15, 2021 and are still members of the chapter, $100 per person.</a:t>
            </a:r>
          </a:p>
          <a:p>
            <a:endParaRPr lang="en-US" dirty="0">
              <a:cs typeface="Calibri"/>
            </a:endParaRPr>
          </a:p>
          <a:p>
            <a:r>
              <a:rPr lang="en-US" b="1" dirty="0">
                <a:cs typeface="Calibri"/>
              </a:rPr>
              <a:t>What if someone dropped?  </a:t>
            </a:r>
          </a:p>
          <a:p>
            <a:r>
              <a:rPr lang="en-US" dirty="0">
                <a:cs typeface="Calibri"/>
              </a:rPr>
              <a:t>The chapter will not be billed for anyone who is not listed as a new member or active member of the chapter as of December 15, 2021. </a:t>
            </a:r>
          </a:p>
          <a:p>
            <a:br>
              <a:rPr lang="en-US" dirty="0">
                <a:cs typeface="Calibri"/>
              </a:rPr>
            </a:br>
            <a:r>
              <a:rPr lang="en-US" dirty="0">
                <a:cs typeface="Calibri"/>
              </a:rPr>
              <a:t>It is YOUR CHAPTER’S RESPONSIBILITY to update your roster. We will not make adjustments to your billing after December 15. </a:t>
            </a:r>
          </a:p>
          <a:p>
            <a:r>
              <a:rPr lang="en-US" dirty="0">
                <a:cs typeface="Calibri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541668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D4AAF25-050B-2C43-A3EE-FB44EAE8EE58}"/>
              </a:ext>
            </a:extLst>
          </p:cNvPr>
          <p:cNvSpPr/>
          <p:nvPr/>
        </p:nvSpPr>
        <p:spPr>
          <a:xfrm>
            <a:off x="0" y="1"/>
            <a:ext cx="9144000" cy="1320800"/>
          </a:xfrm>
          <a:prstGeom prst="rect">
            <a:avLst/>
          </a:prstGeom>
          <a:solidFill>
            <a:srgbClr val="AA1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2B3ACA1-47FE-C549-8228-9C4988A98E6C}"/>
              </a:ext>
            </a:extLst>
          </p:cNvPr>
          <p:cNvSpPr txBox="1">
            <a:spLocks/>
          </p:cNvSpPr>
          <p:nvPr/>
        </p:nvSpPr>
        <p:spPr>
          <a:xfrm>
            <a:off x="685798" y="479472"/>
            <a:ext cx="7772401" cy="5047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300" b="1" dirty="0">
                <a:solidFill>
                  <a:schemeClr val="bg1"/>
                </a:solidFill>
                <a:latin typeface="Poppins"/>
                <a:cs typeface="Poppins" pitchFamily="2" charset="77"/>
              </a:rPr>
              <a:t>Leadership Transition Support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A92474-47B9-4384-8AD7-0FF39477E881}"/>
              </a:ext>
            </a:extLst>
          </p:cNvPr>
          <p:cNvSpPr txBox="1"/>
          <p:nvPr/>
        </p:nvSpPr>
        <p:spPr>
          <a:xfrm>
            <a:off x="518096" y="3940329"/>
            <a:ext cx="8108523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en-US" dirty="0">
              <a:cs typeface="Calibri" panose="020F0502020204030204"/>
            </a:endParaRPr>
          </a:p>
          <a:p>
            <a:endParaRPr lang="en-US" dirty="0">
              <a:cs typeface="Calibri" panose="020F0502020204030204"/>
            </a:endParaRPr>
          </a:p>
          <a:p>
            <a:endParaRPr lang="en-US" dirty="0">
              <a:cs typeface="Calibri" panose="020F0502020204030204"/>
            </a:endParaRPr>
          </a:p>
          <a:p>
            <a:endParaRPr lang="en-US" dirty="0">
              <a:cs typeface="Calibri" panose="020F0502020204030204"/>
            </a:endParaRPr>
          </a:p>
          <a:p>
            <a:endParaRPr lang="en-US" dirty="0">
              <a:cs typeface="Calibri" panose="020F0502020204030204"/>
            </a:endParaRPr>
          </a:p>
          <a:p>
            <a:pPr marL="285750" indent="-285750">
              <a:buFontTx/>
              <a:buChar char="-"/>
            </a:pPr>
            <a:endParaRPr lang="en-US" dirty="0">
              <a:cs typeface="Calibri" panose="020F0502020204030204"/>
            </a:endParaRPr>
          </a:p>
          <a:p>
            <a:pPr marL="285750" indent="-285750">
              <a:buFontTx/>
              <a:buChar char="-"/>
            </a:pPr>
            <a:endParaRPr lang="en-US" dirty="0">
              <a:cs typeface="Calibri" panose="020F0502020204030204"/>
            </a:endParaRPr>
          </a:p>
          <a:p>
            <a:pPr marL="285750" indent="-285750">
              <a:buFontTx/>
              <a:buChar char="-"/>
            </a:pPr>
            <a:endParaRPr lang="en-US" dirty="0">
              <a:cs typeface="Calibri" panose="020F050202020403020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B64521-074D-46E1-A6B4-5331161D1E05}"/>
              </a:ext>
            </a:extLst>
          </p:cNvPr>
          <p:cNvSpPr txBox="1"/>
          <p:nvPr/>
        </p:nvSpPr>
        <p:spPr>
          <a:xfrm>
            <a:off x="518093" y="1902008"/>
            <a:ext cx="794010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Chapter Operations Staff Member/Incoming Leadership will discuss:</a:t>
            </a:r>
          </a:p>
          <a:p>
            <a:endParaRPr lang="en-US" dirty="0">
              <a:cs typeface="Calibri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cs typeface="Calibri"/>
              </a:rPr>
              <a:t>Reviewing performance over the previous year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cs typeface="Calibri"/>
              </a:rPr>
              <a:t>Identify areas of improvement for the chapter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cs typeface="Calibri"/>
              </a:rPr>
              <a:t>Discuss/Set chapter goals for the academic year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>
                <a:cs typeface="Calibri"/>
              </a:rPr>
              <a:t>Will be housed on Phi Psi Portal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cs typeface="Calibri"/>
              </a:rPr>
              <a:t>Set action plan (Including monthly meetings for the rest of the year) </a:t>
            </a:r>
          </a:p>
          <a:p>
            <a:pPr marL="285750" indent="-285750">
              <a:buFontTx/>
              <a:buChar char="-"/>
            </a:pP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41618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D4AAF25-050B-2C43-A3EE-FB44EAE8EE58}"/>
              </a:ext>
            </a:extLst>
          </p:cNvPr>
          <p:cNvSpPr/>
          <p:nvPr/>
        </p:nvSpPr>
        <p:spPr>
          <a:xfrm>
            <a:off x="0" y="1"/>
            <a:ext cx="9144000" cy="1320800"/>
          </a:xfrm>
          <a:prstGeom prst="rect">
            <a:avLst/>
          </a:prstGeom>
          <a:solidFill>
            <a:srgbClr val="AA1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2B3ACA1-47FE-C549-8228-9C4988A98E6C}"/>
              </a:ext>
            </a:extLst>
          </p:cNvPr>
          <p:cNvSpPr txBox="1">
            <a:spLocks/>
          </p:cNvSpPr>
          <p:nvPr/>
        </p:nvSpPr>
        <p:spPr>
          <a:xfrm>
            <a:off x="685798" y="479472"/>
            <a:ext cx="7772401" cy="5047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3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NEW MEMBER EDUCATION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5C12A7-6CE3-4206-A59B-86DF750F5956}"/>
              </a:ext>
            </a:extLst>
          </p:cNvPr>
          <p:cNvSpPr txBox="1"/>
          <p:nvPr/>
        </p:nvSpPr>
        <p:spPr>
          <a:xfrm>
            <a:off x="685798" y="2038350"/>
            <a:ext cx="777240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All chapters are required to follow one of the following: 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10 Day Education Program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21 Day Education Program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6 Week Education Program </a:t>
            </a:r>
          </a:p>
          <a:p>
            <a:endParaRPr lang="en-US" dirty="0"/>
          </a:p>
          <a:p>
            <a:r>
              <a:rPr lang="en-US" dirty="0"/>
              <a:t>Your new members should be initiated within a week of the conclusion of the new member education program. </a:t>
            </a:r>
          </a:p>
          <a:p>
            <a:endParaRPr lang="en-US" dirty="0"/>
          </a:p>
          <a:p>
            <a:r>
              <a:rPr lang="en-US" dirty="0"/>
              <a:t>Any chapter that has new members remaining at the end of the semester will face fines for not following the Fraternity New Member Education requirements. </a:t>
            </a:r>
          </a:p>
          <a:p>
            <a:endParaRPr lang="en-US" dirty="0"/>
          </a:p>
          <a:p>
            <a:r>
              <a:rPr lang="en-US" dirty="0"/>
              <a:t>You can update the status of your new members in </a:t>
            </a:r>
            <a:r>
              <a:rPr lang="en-US" dirty="0" err="1"/>
              <a:t>ChapterSpot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976831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D4AAF25-050B-2C43-A3EE-FB44EAE8EE58}"/>
              </a:ext>
            </a:extLst>
          </p:cNvPr>
          <p:cNvSpPr/>
          <p:nvPr/>
        </p:nvSpPr>
        <p:spPr>
          <a:xfrm>
            <a:off x="0" y="1"/>
            <a:ext cx="9144000" cy="1320800"/>
          </a:xfrm>
          <a:prstGeom prst="rect">
            <a:avLst/>
          </a:prstGeom>
          <a:solidFill>
            <a:srgbClr val="AA1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2B3ACA1-47FE-C549-8228-9C4988A98E6C}"/>
              </a:ext>
            </a:extLst>
          </p:cNvPr>
          <p:cNvSpPr txBox="1">
            <a:spLocks/>
          </p:cNvSpPr>
          <p:nvPr/>
        </p:nvSpPr>
        <p:spPr>
          <a:xfrm>
            <a:off x="685798" y="479472"/>
            <a:ext cx="7772401" cy="5047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3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NEW MEMBER EDUCATION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5C12A7-6CE3-4206-A59B-86DF750F5956}"/>
              </a:ext>
            </a:extLst>
          </p:cNvPr>
          <p:cNvSpPr txBox="1"/>
          <p:nvPr/>
        </p:nvSpPr>
        <p:spPr>
          <a:xfrm>
            <a:off x="685798" y="2038350"/>
            <a:ext cx="777240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New members should not be provided ALCOHOL under any circumstance, especially during new member activities, EVEN IF THEY ARE 21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New members should not be expected to use any drugs, including MARIJUANA, even in states where is legal.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New members should not be expected to: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/>
              <a:t>Spend an unreasonable amount of time at the chapter house, including spending the night at the chapter house unless they choose to do so.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/>
              <a:t>Run errands, clean, or serve as designated drivers for any chapter members. 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dirty="0"/>
              <a:t>There can be an expectation for new members to clean the chapter house if ALL MEMBERS ARE EXPECTED TO CLEAN.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1513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D4AAF25-050B-2C43-A3EE-FB44EAE8EE58}"/>
              </a:ext>
            </a:extLst>
          </p:cNvPr>
          <p:cNvSpPr/>
          <p:nvPr/>
        </p:nvSpPr>
        <p:spPr>
          <a:xfrm>
            <a:off x="0" y="1"/>
            <a:ext cx="9144000" cy="1320800"/>
          </a:xfrm>
          <a:prstGeom prst="rect">
            <a:avLst/>
          </a:prstGeom>
          <a:solidFill>
            <a:srgbClr val="AA1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2B3ACA1-47FE-C549-8228-9C4988A98E6C}"/>
              </a:ext>
            </a:extLst>
          </p:cNvPr>
          <p:cNvSpPr txBox="1">
            <a:spLocks/>
          </p:cNvSpPr>
          <p:nvPr/>
        </p:nvSpPr>
        <p:spPr>
          <a:xfrm>
            <a:off x="685798" y="479472"/>
            <a:ext cx="7772401" cy="5047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3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NEW MEMBER EDUCATION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5C12A7-6CE3-4206-A59B-86DF750F5956}"/>
              </a:ext>
            </a:extLst>
          </p:cNvPr>
          <p:cNvSpPr txBox="1"/>
          <p:nvPr/>
        </p:nvSpPr>
        <p:spPr>
          <a:xfrm>
            <a:off x="685797" y="2495550"/>
            <a:ext cx="77724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HAZING OF ANY KIND IS NOT ACCEPTABLE, even if a new member asks to be hazed.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9722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D4AAF25-050B-2C43-A3EE-FB44EAE8EE58}"/>
              </a:ext>
            </a:extLst>
          </p:cNvPr>
          <p:cNvSpPr/>
          <p:nvPr/>
        </p:nvSpPr>
        <p:spPr>
          <a:xfrm>
            <a:off x="0" y="1"/>
            <a:ext cx="9144000" cy="1320800"/>
          </a:xfrm>
          <a:prstGeom prst="rect">
            <a:avLst/>
          </a:prstGeom>
          <a:solidFill>
            <a:srgbClr val="AA1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2B3ACA1-47FE-C549-8228-9C4988A98E6C}"/>
              </a:ext>
            </a:extLst>
          </p:cNvPr>
          <p:cNvSpPr txBox="1">
            <a:spLocks/>
          </p:cNvSpPr>
          <p:nvPr/>
        </p:nvSpPr>
        <p:spPr>
          <a:xfrm>
            <a:off x="685798" y="479472"/>
            <a:ext cx="7772401" cy="5047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3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Upcoming Monthly Meetings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5C12A7-6CE3-4206-A59B-86DF750F5956}"/>
              </a:ext>
            </a:extLst>
          </p:cNvPr>
          <p:cNvSpPr txBox="1"/>
          <p:nvPr/>
        </p:nvSpPr>
        <p:spPr>
          <a:xfrm>
            <a:off x="685798" y="2038350"/>
            <a:ext cx="7772401" cy="258532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Wednesday January 12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Wednesday February 9</a:t>
            </a:r>
            <a:r>
              <a:rPr lang="en-US" baseline="30000" dirty="0"/>
              <a:t>th</a:t>
            </a:r>
            <a:r>
              <a:rPr lang="en-US" dirty="0"/>
              <a:t> 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Wednesday March 9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Wednesday April 13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Links to register for each call located on Website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Each Chapter is Required to have </a:t>
            </a:r>
            <a:r>
              <a:rPr lang="en-US"/>
              <a:t>someone </a:t>
            </a:r>
            <a:r>
              <a:rPr lang="en-US" dirty="0"/>
              <a:t>in attendance</a:t>
            </a:r>
            <a:r>
              <a:rPr lang="en-US"/>
              <a:t>  </a:t>
            </a:r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503806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D4AAF25-050B-2C43-A3EE-FB44EAE8EE58}"/>
              </a:ext>
            </a:extLst>
          </p:cNvPr>
          <p:cNvSpPr/>
          <p:nvPr/>
        </p:nvSpPr>
        <p:spPr>
          <a:xfrm>
            <a:off x="0" y="1"/>
            <a:ext cx="9144000" cy="1320800"/>
          </a:xfrm>
          <a:prstGeom prst="rect">
            <a:avLst/>
          </a:prstGeom>
          <a:solidFill>
            <a:srgbClr val="AA1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2B3ACA1-47FE-C549-8228-9C4988A98E6C}"/>
              </a:ext>
            </a:extLst>
          </p:cNvPr>
          <p:cNvSpPr txBox="1">
            <a:spLocks/>
          </p:cNvSpPr>
          <p:nvPr/>
        </p:nvSpPr>
        <p:spPr>
          <a:xfrm>
            <a:off x="685798" y="479472"/>
            <a:ext cx="7772401" cy="5047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3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MENTAL HEALTH AWARENESS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5C12A7-6CE3-4206-A59B-86DF750F5956}"/>
              </a:ext>
            </a:extLst>
          </p:cNvPr>
          <p:cNvSpPr txBox="1"/>
          <p:nvPr/>
        </p:nvSpPr>
        <p:spPr>
          <a:xfrm>
            <a:off x="685798" y="2038350"/>
            <a:ext cx="7772401" cy="35394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200" dirty="0"/>
              <a:t>If you believe you or someone you know may be dealing with depression, thoughts of harming themselves, or possible suicide, please seek help. </a:t>
            </a:r>
          </a:p>
          <a:p>
            <a:pPr algn="ctr"/>
            <a:endParaRPr lang="en-US" sz="3200" dirty="0"/>
          </a:p>
          <a:p>
            <a:pPr algn="ctr"/>
            <a:r>
              <a:rPr lang="en-US" sz="3200" b="1" dirty="0"/>
              <a:t>National Suicide Prevention Hotline </a:t>
            </a:r>
          </a:p>
          <a:p>
            <a:pPr algn="ctr"/>
            <a:r>
              <a:rPr lang="en-US" sz="3200" dirty="0"/>
              <a:t>800-273-8255</a:t>
            </a:r>
          </a:p>
        </p:txBody>
      </p:sp>
    </p:spTree>
    <p:extLst>
      <p:ext uri="{BB962C8B-B14F-4D97-AF65-F5344CB8AC3E}">
        <p14:creationId xmlns:p14="http://schemas.microsoft.com/office/powerpoint/2010/main" val="37366390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DC1B535-E02A-1144-8A10-70EDFB20AAC0}"/>
              </a:ext>
            </a:extLst>
          </p:cNvPr>
          <p:cNvSpPr txBox="1">
            <a:spLocks/>
          </p:cNvSpPr>
          <p:nvPr/>
        </p:nvSpPr>
        <p:spPr>
          <a:xfrm>
            <a:off x="685800" y="2794191"/>
            <a:ext cx="7946472" cy="11214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0000"/>
              </a:lnSpc>
            </a:pPr>
            <a:r>
              <a:rPr lang="en-US" sz="4000" b="1" dirty="0">
                <a:solidFill>
                  <a:srgbClr val="EAAA21"/>
                </a:solidFill>
                <a:latin typeface="Poppins" pitchFamily="2" charset="77"/>
                <a:cs typeface="Poppins" pitchFamily="2" charset="77"/>
              </a:rPr>
              <a:t>PHI KAPPA PSI</a:t>
            </a:r>
            <a:br>
              <a:rPr lang="en-US" sz="54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</a:br>
            <a:r>
              <a:rPr lang="en-US" sz="4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QUESTIONS?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177105A-2146-4512-9C30-254E4757108A}"/>
              </a:ext>
            </a:extLst>
          </p:cNvPr>
          <p:cNvSpPr txBox="1">
            <a:spLocks/>
          </p:cNvSpPr>
          <p:nvPr/>
        </p:nvSpPr>
        <p:spPr>
          <a:xfrm>
            <a:off x="598764" y="889191"/>
            <a:ext cx="7946472" cy="11214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0000"/>
              </a:lnSpc>
            </a:pPr>
            <a:br>
              <a:rPr lang="en-US" sz="54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</a:br>
            <a:endParaRPr lang="en-US" sz="4000" b="1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932691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D4AAF25-050B-2C43-A3EE-FB44EAE8EE58}"/>
              </a:ext>
            </a:extLst>
          </p:cNvPr>
          <p:cNvSpPr/>
          <p:nvPr/>
        </p:nvSpPr>
        <p:spPr>
          <a:xfrm>
            <a:off x="0" y="1"/>
            <a:ext cx="9144000" cy="1320800"/>
          </a:xfrm>
          <a:prstGeom prst="rect">
            <a:avLst/>
          </a:prstGeom>
          <a:solidFill>
            <a:srgbClr val="AA1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2B3ACA1-47FE-C549-8228-9C4988A98E6C}"/>
              </a:ext>
            </a:extLst>
          </p:cNvPr>
          <p:cNvSpPr txBox="1">
            <a:spLocks/>
          </p:cNvSpPr>
          <p:nvPr/>
        </p:nvSpPr>
        <p:spPr>
          <a:xfrm>
            <a:off x="685798" y="479472"/>
            <a:ext cx="7772401" cy="5047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3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Meeting Agenda</a:t>
            </a:r>
          </a:p>
        </p:txBody>
      </p:sp>
      <p:graphicFrame>
        <p:nvGraphicFramePr>
          <p:cNvPr id="11" name="TextBox 4">
            <a:extLst>
              <a:ext uri="{FF2B5EF4-FFF2-40B4-BE49-F238E27FC236}">
                <a16:creationId xmlns:a16="http://schemas.microsoft.com/office/drawing/2014/main" id="{3C8DF9CC-B0B0-44CF-B9D8-087C928ED1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1931737"/>
              </p:ext>
            </p:extLst>
          </p:nvPr>
        </p:nvGraphicFramePr>
        <p:xfrm>
          <a:off x="553412" y="1211932"/>
          <a:ext cx="8037172" cy="5047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3325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D4AAF25-050B-2C43-A3EE-FB44EAE8EE58}"/>
              </a:ext>
            </a:extLst>
          </p:cNvPr>
          <p:cNvSpPr/>
          <p:nvPr/>
        </p:nvSpPr>
        <p:spPr>
          <a:xfrm>
            <a:off x="0" y="1"/>
            <a:ext cx="9144000" cy="1320800"/>
          </a:xfrm>
          <a:prstGeom prst="rect">
            <a:avLst/>
          </a:prstGeom>
          <a:solidFill>
            <a:srgbClr val="AA1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2B3ACA1-47FE-C549-8228-9C4988A98E6C}"/>
              </a:ext>
            </a:extLst>
          </p:cNvPr>
          <p:cNvSpPr txBox="1">
            <a:spLocks/>
          </p:cNvSpPr>
          <p:nvPr/>
        </p:nvSpPr>
        <p:spPr>
          <a:xfrm>
            <a:off x="685798" y="479472"/>
            <a:ext cx="7772401" cy="5047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300" b="1" dirty="0">
                <a:solidFill>
                  <a:schemeClr val="bg1"/>
                </a:solidFill>
                <a:latin typeface="Poppins"/>
                <a:cs typeface="Poppins" pitchFamily="2" charset="77"/>
              </a:rPr>
              <a:t>Alumni Engagement Team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A92474-47B9-4384-8AD7-0FF39477E881}"/>
              </a:ext>
            </a:extLst>
          </p:cNvPr>
          <p:cNvSpPr txBox="1"/>
          <p:nvPr/>
        </p:nvSpPr>
        <p:spPr>
          <a:xfrm>
            <a:off x="518096" y="3940329"/>
            <a:ext cx="8108523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en-US" dirty="0">
              <a:cs typeface="Calibri" panose="020F0502020204030204"/>
            </a:endParaRPr>
          </a:p>
          <a:p>
            <a:endParaRPr lang="en-US" dirty="0">
              <a:cs typeface="Calibri" panose="020F0502020204030204"/>
            </a:endParaRPr>
          </a:p>
          <a:p>
            <a:endParaRPr lang="en-US" dirty="0">
              <a:cs typeface="Calibri" panose="020F0502020204030204"/>
            </a:endParaRPr>
          </a:p>
          <a:p>
            <a:endParaRPr lang="en-US" dirty="0">
              <a:cs typeface="Calibri" panose="020F0502020204030204"/>
            </a:endParaRPr>
          </a:p>
          <a:p>
            <a:endParaRPr lang="en-US" dirty="0">
              <a:cs typeface="Calibri" panose="020F0502020204030204"/>
            </a:endParaRPr>
          </a:p>
          <a:p>
            <a:pPr marL="285750" indent="-285750">
              <a:buFontTx/>
              <a:buChar char="-"/>
            </a:pPr>
            <a:endParaRPr lang="en-US" dirty="0">
              <a:cs typeface="Calibri" panose="020F0502020204030204"/>
            </a:endParaRPr>
          </a:p>
          <a:p>
            <a:pPr marL="285750" indent="-285750">
              <a:buFontTx/>
              <a:buChar char="-"/>
            </a:pPr>
            <a:endParaRPr lang="en-US" dirty="0">
              <a:cs typeface="Calibri" panose="020F0502020204030204"/>
            </a:endParaRPr>
          </a:p>
          <a:p>
            <a:pPr marL="285750" indent="-285750">
              <a:buFontTx/>
              <a:buChar char="-"/>
            </a:pPr>
            <a:endParaRPr lang="en-US" dirty="0">
              <a:cs typeface="Calibri" panose="020F050202020403020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B64521-074D-46E1-A6B4-5331161D1E05}"/>
              </a:ext>
            </a:extLst>
          </p:cNvPr>
          <p:cNvSpPr txBox="1"/>
          <p:nvPr/>
        </p:nvSpPr>
        <p:spPr>
          <a:xfrm>
            <a:off x="394803" y="1492412"/>
            <a:ext cx="7940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>
                <a:cs typeface="Calibri"/>
              </a:rPr>
              <a:t>Founders Day</a:t>
            </a:r>
          </a:p>
          <a:p>
            <a:pPr marL="285750" indent="-285750">
              <a:buFontTx/>
              <a:buChar char="-"/>
            </a:pPr>
            <a:endParaRPr lang="en-US" dirty="0">
              <a:cs typeface="Calibri"/>
            </a:endParaRPr>
          </a:p>
        </p:txBody>
      </p:sp>
      <p:pic>
        <p:nvPicPr>
          <p:cNvPr id="6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BA14FD7C-99A7-46F0-828D-17F59973AF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46" y="1866007"/>
            <a:ext cx="8625904" cy="426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293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D4AAF25-050B-2C43-A3EE-FB44EAE8EE58}"/>
              </a:ext>
            </a:extLst>
          </p:cNvPr>
          <p:cNvSpPr/>
          <p:nvPr/>
        </p:nvSpPr>
        <p:spPr>
          <a:xfrm>
            <a:off x="0" y="1"/>
            <a:ext cx="9144000" cy="1320800"/>
          </a:xfrm>
          <a:prstGeom prst="rect">
            <a:avLst/>
          </a:prstGeom>
          <a:solidFill>
            <a:srgbClr val="AA1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2B3ACA1-47FE-C549-8228-9C4988A98E6C}"/>
              </a:ext>
            </a:extLst>
          </p:cNvPr>
          <p:cNvSpPr txBox="1">
            <a:spLocks/>
          </p:cNvSpPr>
          <p:nvPr/>
        </p:nvSpPr>
        <p:spPr>
          <a:xfrm>
            <a:off x="685798" y="479472"/>
            <a:ext cx="7772401" cy="5047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300" b="1" dirty="0">
                <a:solidFill>
                  <a:schemeClr val="bg1"/>
                </a:solidFill>
                <a:latin typeface="Poppins"/>
                <a:cs typeface="Poppins" pitchFamily="2" charset="77"/>
              </a:rPr>
              <a:t>GAC Preparation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A92474-47B9-4384-8AD7-0FF39477E881}"/>
              </a:ext>
            </a:extLst>
          </p:cNvPr>
          <p:cNvSpPr txBox="1"/>
          <p:nvPr/>
        </p:nvSpPr>
        <p:spPr>
          <a:xfrm>
            <a:off x="518096" y="3940329"/>
            <a:ext cx="8108523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en-US" dirty="0">
              <a:cs typeface="Calibri" panose="020F0502020204030204"/>
            </a:endParaRPr>
          </a:p>
          <a:p>
            <a:endParaRPr lang="en-US" dirty="0">
              <a:cs typeface="Calibri" panose="020F0502020204030204"/>
            </a:endParaRPr>
          </a:p>
          <a:p>
            <a:endParaRPr lang="en-US" dirty="0">
              <a:cs typeface="Calibri" panose="020F0502020204030204"/>
            </a:endParaRPr>
          </a:p>
          <a:p>
            <a:endParaRPr lang="en-US" dirty="0">
              <a:cs typeface="Calibri" panose="020F0502020204030204"/>
            </a:endParaRPr>
          </a:p>
          <a:p>
            <a:endParaRPr lang="en-US" dirty="0">
              <a:cs typeface="Calibri" panose="020F0502020204030204"/>
            </a:endParaRPr>
          </a:p>
          <a:p>
            <a:pPr marL="285750" indent="-285750">
              <a:buFontTx/>
              <a:buChar char="-"/>
            </a:pPr>
            <a:endParaRPr lang="en-US" dirty="0">
              <a:cs typeface="Calibri" panose="020F0502020204030204"/>
            </a:endParaRPr>
          </a:p>
          <a:p>
            <a:pPr marL="285750" indent="-285750">
              <a:buFontTx/>
              <a:buChar char="-"/>
            </a:pPr>
            <a:endParaRPr lang="en-US" dirty="0">
              <a:cs typeface="Calibri" panose="020F0502020204030204"/>
            </a:endParaRPr>
          </a:p>
          <a:p>
            <a:pPr marL="285750" indent="-285750">
              <a:buFontTx/>
              <a:buChar char="-"/>
            </a:pPr>
            <a:endParaRPr lang="en-US" dirty="0">
              <a:cs typeface="Calibri" panose="020F050202020403020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E93A2E-9B95-4305-A604-AF72965DD5DA}"/>
              </a:ext>
            </a:extLst>
          </p:cNvPr>
          <p:cNvSpPr txBox="1"/>
          <p:nvPr/>
        </p:nvSpPr>
        <p:spPr>
          <a:xfrm>
            <a:off x="994299" y="1500326"/>
            <a:ext cx="7048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C181FD-F951-4EDF-8E5D-1050C97F5422}"/>
              </a:ext>
            </a:extLst>
          </p:cNvPr>
          <p:cNvSpPr txBox="1"/>
          <p:nvPr/>
        </p:nvSpPr>
        <p:spPr>
          <a:xfrm>
            <a:off x="685798" y="1713390"/>
            <a:ext cx="7623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GRAND ARCH COUNCIL INFORMATION </a:t>
            </a:r>
          </a:p>
          <a:p>
            <a:endParaRPr lang="en-US" b="1" dirty="0"/>
          </a:p>
        </p:txBody>
      </p:sp>
      <p:graphicFrame>
        <p:nvGraphicFramePr>
          <p:cNvPr id="8" name="Table 9">
            <a:extLst>
              <a:ext uri="{FF2B5EF4-FFF2-40B4-BE49-F238E27FC236}">
                <a16:creationId xmlns:a16="http://schemas.microsoft.com/office/drawing/2014/main" id="{77DB2917-52BC-42C6-8073-FC52376D97C0}"/>
              </a:ext>
            </a:extLst>
          </p:cNvPr>
          <p:cNvGraphicFramePr>
            <a:graphicFrameLocks noGrp="1"/>
          </p:cNvGraphicFramePr>
          <p:nvPr/>
        </p:nvGraphicFramePr>
        <p:xfrm>
          <a:off x="1364202" y="2359721"/>
          <a:ext cx="6096000" cy="239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8381">
                  <a:extLst>
                    <a:ext uri="{9D8B030D-6E8A-4147-A177-3AD203B41FA5}">
                      <a16:colId xmlns:a16="http://schemas.microsoft.com/office/drawing/2014/main" val="2854914537"/>
                    </a:ext>
                  </a:extLst>
                </a:gridCol>
                <a:gridCol w="5107619">
                  <a:extLst>
                    <a:ext uri="{9D8B030D-6E8A-4147-A177-3AD203B41FA5}">
                      <a16:colId xmlns:a16="http://schemas.microsoft.com/office/drawing/2014/main" val="29374262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15409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When: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Wednesday, July 27, 2022 – Saturday, July 30, 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55994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Where: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Indianapolis, Indiana – JW Marriott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82190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74920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The first event will take place on Wednesday evening, and the final banquet will be on Saturday evening.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07838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1622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D4AAF25-050B-2C43-A3EE-FB44EAE8EE58}"/>
              </a:ext>
            </a:extLst>
          </p:cNvPr>
          <p:cNvSpPr/>
          <p:nvPr/>
        </p:nvSpPr>
        <p:spPr>
          <a:xfrm>
            <a:off x="0" y="1"/>
            <a:ext cx="9144000" cy="1320800"/>
          </a:xfrm>
          <a:prstGeom prst="rect">
            <a:avLst/>
          </a:prstGeom>
          <a:solidFill>
            <a:srgbClr val="AA1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2B3ACA1-47FE-C549-8228-9C4988A98E6C}"/>
              </a:ext>
            </a:extLst>
          </p:cNvPr>
          <p:cNvSpPr txBox="1">
            <a:spLocks/>
          </p:cNvSpPr>
          <p:nvPr/>
        </p:nvSpPr>
        <p:spPr>
          <a:xfrm>
            <a:off x="685798" y="479472"/>
            <a:ext cx="7772401" cy="5047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300" b="1" dirty="0">
                <a:solidFill>
                  <a:schemeClr val="bg1"/>
                </a:solidFill>
                <a:latin typeface="Poppins"/>
                <a:cs typeface="Poppins" pitchFamily="2" charset="77"/>
              </a:rPr>
              <a:t>GAC Preparation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A92474-47B9-4384-8AD7-0FF39477E881}"/>
              </a:ext>
            </a:extLst>
          </p:cNvPr>
          <p:cNvSpPr txBox="1"/>
          <p:nvPr/>
        </p:nvSpPr>
        <p:spPr>
          <a:xfrm>
            <a:off x="518096" y="3940329"/>
            <a:ext cx="8108523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en-US" dirty="0">
              <a:cs typeface="Calibri" panose="020F0502020204030204"/>
            </a:endParaRPr>
          </a:p>
          <a:p>
            <a:endParaRPr lang="en-US" dirty="0">
              <a:cs typeface="Calibri" panose="020F0502020204030204"/>
            </a:endParaRPr>
          </a:p>
          <a:p>
            <a:endParaRPr lang="en-US" dirty="0">
              <a:cs typeface="Calibri" panose="020F0502020204030204"/>
            </a:endParaRPr>
          </a:p>
          <a:p>
            <a:endParaRPr lang="en-US" dirty="0">
              <a:cs typeface="Calibri" panose="020F0502020204030204"/>
            </a:endParaRPr>
          </a:p>
          <a:p>
            <a:endParaRPr lang="en-US" dirty="0">
              <a:cs typeface="Calibri" panose="020F0502020204030204"/>
            </a:endParaRPr>
          </a:p>
          <a:p>
            <a:pPr marL="285750" indent="-285750">
              <a:buFontTx/>
              <a:buChar char="-"/>
            </a:pPr>
            <a:endParaRPr lang="en-US" dirty="0">
              <a:cs typeface="Calibri" panose="020F0502020204030204"/>
            </a:endParaRPr>
          </a:p>
          <a:p>
            <a:pPr marL="285750" indent="-285750">
              <a:buFontTx/>
              <a:buChar char="-"/>
            </a:pPr>
            <a:endParaRPr lang="en-US" dirty="0">
              <a:cs typeface="Calibri" panose="020F0502020204030204"/>
            </a:endParaRPr>
          </a:p>
          <a:p>
            <a:pPr marL="285750" indent="-285750">
              <a:buFontTx/>
              <a:buChar char="-"/>
            </a:pPr>
            <a:endParaRPr lang="en-US" dirty="0">
              <a:cs typeface="Calibri" panose="020F050202020403020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E93A2E-9B95-4305-A604-AF72965DD5DA}"/>
              </a:ext>
            </a:extLst>
          </p:cNvPr>
          <p:cNvSpPr txBox="1"/>
          <p:nvPr/>
        </p:nvSpPr>
        <p:spPr>
          <a:xfrm>
            <a:off x="994299" y="1500326"/>
            <a:ext cx="7048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C181FD-F951-4EDF-8E5D-1050C97F5422}"/>
              </a:ext>
            </a:extLst>
          </p:cNvPr>
          <p:cNvSpPr txBox="1"/>
          <p:nvPr/>
        </p:nvSpPr>
        <p:spPr>
          <a:xfrm>
            <a:off x="685798" y="1713390"/>
            <a:ext cx="76237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WHAT IS REQUIRED OF EACH CHAPTER</a:t>
            </a:r>
            <a:br>
              <a:rPr lang="en-US" b="1" dirty="0"/>
            </a:br>
            <a:endParaRPr lang="en-US" b="1" dirty="0"/>
          </a:p>
          <a:p>
            <a:r>
              <a:rPr lang="en-US" dirty="0"/>
              <a:t>Each chapter is required to send at least ONE (1) undergraduate delegate </a:t>
            </a:r>
          </a:p>
          <a:p>
            <a:endParaRPr lang="en-US" dirty="0"/>
          </a:p>
          <a:p>
            <a:r>
              <a:rPr lang="en-US" dirty="0"/>
              <a:t>Each chapter is able to have up to TWO (2) undergraduate delegates and ONE (1) alumni delegate </a:t>
            </a:r>
          </a:p>
          <a:p>
            <a:endParaRPr lang="en-US" dirty="0"/>
          </a:p>
          <a:p>
            <a:r>
              <a:rPr lang="en-US" dirty="0"/>
              <a:t>Each chapter is required to attend each of the GENERAL SESSIONS at the Grand Arch Council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845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D4AAF25-050B-2C43-A3EE-FB44EAE8EE58}"/>
              </a:ext>
            </a:extLst>
          </p:cNvPr>
          <p:cNvSpPr/>
          <p:nvPr/>
        </p:nvSpPr>
        <p:spPr>
          <a:xfrm>
            <a:off x="0" y="1"/>
            <a:ext cx="9144000" cy="1320800"/>
          </a:xfrm>
          <a:prstGeom prst="rect">
            <a:avLst/>
          </a:prstGeom>
          <a:solidFill>
            <a:srgbClr val="AA1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2B3ACA1-47FE-C549-8228-9C4988A98E6C}"/>
              </a:ext>
            </a:extLst>
          </p:cNvPr>
          <p:cNvSpPr txBox="1">
            <a:spLocks/>
          </p:cNvSpPr>
          <p:nvPr/>
        </p:nvSpPr>
        <p:spPr>
          <a:xfrm>
            <a:off x="685798" y="479472"/>
            <a:ext cx="7772401" cy="5047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300" b="1" dirty="0">
                <a:solidFill>
                  <a:schemeClr val="bg1"/>
                </a:solidFill>
                <a:latin typeface="Poppins"/>
                <a:cs typeface="Poppins" pitchFamily="2" charset="77"/>
              </a:rPr>
              <a:t>GAC Preparation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A92474-47B9-4384-8AD7-0FF39477E881}"/>
              </a:ext>
            </a:extLst>
          </p:cNvPr>
          <p:cNvSpPr txBox="1"/>
          <p:nvPr/>
        </p:nvSpPr>
        <p:spPr>
          <a:xfrm>
            <a:off x="518096" y="3940329"/>
            <a:ext cx="8108523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en-US" dirty="0">
              <a:cs typeface="Calibri" panose="020F0502020204030204"/>
            </a:endParaRPr>
          </a:p>
          <a:p>
            <a:endParaRPr lang="en-US" dirty="0">
              <a:cs typeface="Calibri" panose="020F0502020204030204"/>
            </a:endParaRPr>
          </a:p>
          <a:p>
            <a:endParaRPr lang="en-US" dirty="0">
              <a:cs typeface="Calibri" panose="020F0502020204030204"/>
            </a:endParaRPr>
          </a:p>
          <a:p>
            <a:endParaRPr lang="en-US" dirty="0">
              <a:cs typeface="Calibri" panose="020F0502020204030204"/>
            </a:endParaRPr>
          </a:p>
          <a:p>
            <a:endParaRPr lang="en-US" dirty="0">
              <a:cs typeface="Calibri" panose="020F0502020204030204"/>
            </a:endParaRPr>
          </a:p>
          <a:p>
            <a:pPr marL="285750" indent="-285750">
              <a:buFontTx/>
              <a:buChar char="-"/>
            </a:pPr>
            <a:endParaRPr lang="en-US" dirty="0">
              <a:cs typeface="Calibri" panose="020F0502020204030204"/>
            </a:endParaRPr>
          </a:p>
          <a:p>
            <a:pPr marL="285750" indent="-285750">
              <a:buFontTx/>
              <a:buChar char="-"/>
            </a:pPr>
            <a:endParaRPr lang="en-US" dirty="0">
              <a:cs typeface="Calibri" panose="020F0502020204030204"/>
            </a:endParaRPr>
          </a:p>
          <a:p>
            <a:pPr marL="285750" indent="-285750">
              <a:buFontTx/>
              <a:buChar char="-"/>
            </a:pPr>
            <a:endParaRPr lang="en-US" dirty="0">
              <a:cs typeface="Calibri" panose="020F050202020403020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E93A2E-9B95-4305-A604-AF72965DD5DA}"/>
              </a:ext>
            </a:extLst>
          </p:cNvPr>
          <p:cNvSpPr txBox="1"/>
          <p:nvPr/>
        </p:nvSpPr>
        <p:spPr>
          <a:xfrm>
            <a:off x="994299" y="1500326"/>
            <a:ext cx="7048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C181FD-F951-4EDF-8E5D-1050C97F5422}"/>
              </a:ext>
            </a:extLst>
          </p:cNvPr>
          <p:cNvSpPr txBox="1"/>
          <p:nvPr/>
        </p:nvSpPr>
        <p:spPr>
          <a:xfrm>
            <a:off x="685798" y="1713390"/>
            <a:ext cx="762370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WHAT IS THE GRAND ARCH COUNCIL? 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Governing body of Phi Kappa Psi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Meets every two years during even years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Chapters and alumni have delegates who decide: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/>
              <a:t>Executive Council Board Members (Alumni)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/>
              <a:t>Changes to constitution and bylaws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Delegates participate in committees of the Fraternity to discuss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/>
              <a:t>Fraternity Education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/>
              <a:t>Ritual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/>
              <a:t>Fraternity Finances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/>
              <a:t>Alumni Engagement and Alumni Associations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/>
              <a:t>Constitution and Bylaws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/>
              <a:t>Recruitment and Expansion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/>
              <a:t>Diversity, Equity, and Inclusion </a:t>
            </a:r>
          </a:p>
        </p:txBody>
      </p:sp>
    </p:spTree>
    <p:extLst>
      <p:ext uri="{BB962C8B-B14F-4D97-AF65-F5344CB8AC3E}">
        <p14:creationId xmlns:p14="http://schemas.microsoft.com/office/powerpoint/2010/main" val="2958204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D4AAF25-050B-2C43-A3EE-FB44EAE8EE58}"/>
              </a:ext>
            </a:extLst>
          </p:cNvPr>
          <p:cNvSpPr/>
          <p:nvPr/>
        </p:nvSpPr>
        <p:spPr>
          <a:xfrm>
            <a:off x="0" y="1"/>
            <a:ext cx="9144000" cy="1320800"/>
          </a:xfrm>
          <a:prstGeom prst="rect">
            <a:avLst/>
          </a:prstGeom>
          <a:solidFill>
            <a:srgbClr val="AA1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2B3ACA1-47FE-C549-8228-9C4988A98E6C}"/>
              </a:ext>
            </a:extLst>
          </p:cNvPr>
          <p:cNvSpPr txBox="1">
            <a:spLocks/>
          </p:cNvSpPr>
          <p:nvPr/>
        </p:nvSpPr>
        <p:spPr>
          <a:xfrm>
            <a:off x="685798" y="479472"/>
            <a:ext cx="7772401" cy="5047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300" b="1" dirty="0">
                <a:solidFill>
                  <a:schemeClr val="bg1"/>
                </a:solidFill>
                <a:latin typeface="Poppins"/>
                <a:cs typeface="Poppins" pitchFamily="2" charset="77"/>
              </a:rPr>
              <a:t>GAC Preparation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A92474-47B9-4384-8AD7-0FF39477E881}"/>
              </a:ext>
            </a:extLst>
          </p:cNvPr>
          <p:cNvSpPr txBox="1"/>
          <p:nvPr/>
        </p:nvSpPr>
        <p:spPr>
          <a:xfrm>
            <a:off x="518096" y="3940329"/>
            <a:ext cx="8108523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en-US" dirty="0">
              <a:cs typeface="Calibri" panose="020F0502020204030204"/>
            </a:endParaRPr>
          </a:p>
          <a:p>
            <a:endParaRPr lang="en-US" dirty="0">
              <a:cs typeface="Calibri" panose="020F0502020204030204"/>
            </a:endParaRPr>
          </a:p>
          <a:p>
            <a:endParaRPr lang="en-US" dirty="0">
              <a:cs typeface="Calibri" panose="020F0502020204030204"/>
            </a:endParaRPr>
          </a:p>
          <a:p>
            <a:endParaRPr lang="en-US" dirty="0">
              <a:cs typeface="Calibri" panose="020F0502020204030204"/>
            </a:endParaRPr>
          </a:p>
          <a:p>
            <a:endParaRPr lang="en-US" dirty="0">
              <a:cs typeface="Calibri" panose="020F0502020204030204"/>
            </a:endParaRPr>
          </a:p>
          <a:p>
            <a:pPr marL="285750" indent="-285750">
              <a:buFontTx/>
              <a:buChar char="-"/>
            </a:pPr>
            <a:endParaRPr lang="en-US" dirty="0">
              <a:cs typeface="Calibri" panose="020F0502020204030204"/>
            </a:endParaRPr>
          </a:p>
          <a:p>
            <a:pPr marL="285750" indent="-285750">
              <a:buFontTx/>
              <a:buChar char="-"/>
            </a:pPr>
            <a:endParaRPr lang="en-US" dirty="0">
              <a:cs typeface="Calibri" panose="020F0502020204030204"/>
            </a:endParaRPr>
          </a:p>
          <a:p>
            <a:pPr marL="285750" indent="-285750">
              <a:buFontTx/>
              <a:buChar char="-"/>
            </a:pPr>
            <a:endParaRPr lang="en-US" dirty="0">
              <a:cs typeface="Calibri" panose="020F050202020403020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E93A2E-9B95-4305-A604-AF72965DD5DA}"/>
              </a:ext>
            </a:extLst>
          </p:cNvPr>
          <p:cNvSpPr txBox="1"/>
          <p:nvPr/>
        </p:nvSpPr>
        <p:spPr>
          <a:xfrm>
            <a:off x="994299" y="1500326"/>
            <a:ext cx="7048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C97260DA-1D72-4197-A3DB-0983B31F10BF}"/>
              </a:ext>
            </a:extLst>
          </p:cNvPr>
          <p:cNvGraphicFramePr>
            <a:graphicFrameLocks noGrp="1"/>
          </p:cNvGraphicFramePr>
          <p:nvPr/>
        </p:nvGraphicFramePr>
        <p:xfrm>
          <a:off x="1470734" y="2407811"/>
          <a:ext cx="6096000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1340453125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805610587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699609118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6952025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28397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Registration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 Members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Covered by Dues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55066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Hotel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 nights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$189 + Tax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$825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51747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Travel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 Members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$1000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4755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Food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 Members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58829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94473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7196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D4AAF25-050B-2C43-A3EE-FB44EAE8EE58}"/>
              </a:ext>
            </a:extLst>
          </p:cNvPr>
          <p:cNvSpPr/>
          <p:nvPr/>
        </p:nvSpPr>
        <p:spPr>
          <a:xfrm>
            <a:off x="0" y="1"/>
            <a:ext cx="9144000" cy="1320800"/>
          </a:xfrm>
          <a:prstGeom prst="rect">
            <a:avLst/>
          </a:prstGeom>
          <a:solidFill>
            <a:srgbClr val="AA1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2B3ACA1-47FE-C549-8228-9C4988A98E6C}"/>
              </a:ext>
            </a:extLst>
          </p:cNvPr>
          <p:cNvSpPr txBox="1">
            <a:spLocks/>
          </p:cNvSpPr>
          <p:nvPr/>
        </p:nvSpPr>
        <p:spPr>
          <a:xfrm>
            <a:off x="685798" y="479472"/>
            <a:ext cx="7772401" cy="5047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300" b="1" dirty="0">
                <a:solidFill>
                  <a:schemeClr val="bg1"/>
                </a:solidFill>
                <a:latin typeface="Poppins"/>
                <a:cs typeface="Poppins" pitchFamily="2" charset="77"/>
              </a:rPr>
              <a:t>Accreditation Due Dates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A92474-47B9-4384-8AD7-0FF39477E881}"/>
              </a:ext>
            </a:extLst>
          </p:cNvPr>
          <p:cNvSpPr txBox="1"/>
          <p:nvPr/>
        </p:nvSpPr>
        <p:spPr>
          <a:xfrm>
            <a:off x="518096" y="3940329"/>
            <a:ext cx="8108523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en-US" dirty="0">
              <a:cs typeface="Calibri" panose="020F0502020204030204"/>
            </a:endParaRPr>
          </a:p>
          <a:p>
            <a:endParaRPr lang="en-US" dirty="0">
              <a:cs typeface="Calibri" panose="020F0502020204030204"/>
            </a:endParaRPr>
          </a:p>
          <a:p>
            <a:endParaRPr lang="en-US" dirty="0">
              <a:cs typeface="Calibri" panose="020F0502020204030204"/>
            </a:endParaRPr>
          </a:p>
          <a:p>
            <a:endParaRPr lang="en-US" dirty="0">
              <a:cs typeface="Calibri" panose="020F0502020204030204"/>
            </a:endParaRPr>
          </a:p>
          <a:p>
            <a:endParaRPr lang="en-US" dirty="0">
              <a:cs typeface="Calibri" panose="020F0502020204030204"/>
            </a:endParaRPr>
          </a:p>
          <a:p>
            <a:pPr marL="285750" indent="-285750">
              <a:buFontTx/>
              <a:buChar char="-"/>
            </a:pPr>
            <a:endParaRPr lang="en-US" dirty="0">
              <a:cs typeface="Calibri" panose="020F0502020204030204"/>
            </a:endParaRPr>
          </a:p>
          <a:p>
            <a:pPr marL="285750" indent="-285750">
              <a:buFontTx/>
              <a:buChar char="-"/>
            </a:pPr>
            <a:endParaRPr lang="en-US" dirty="0">
              <a:cs typeface="Calibri" panose="020F0502020204030204"/>
            </a:endParaRPr>
          </a:p>
          <a:p>
            <a:pPr marL="285750" indent="-285750">
              <a:buFontTx/>
              <a:buChar char="-"/>
            </a:pPr>
            <a:endParaRPr lang="en-US" dirty="0">
              <a:cs typeface="Calibri" panose="020F050202020403020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B64521-074D-46E1-A6B4-5331161D1E05}"/>
              </a:ext>
            </a:extLst>
          </p:cNvPr>
          <p:cNvSpPr txBox="1"/>
          <p:nvPr/>
        </p:nvSpPr>
        <p:spPr>
          <a:xfrm>
            <a:off x="518093" y="1902008"/>
            <a:ext cx="794010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cs typeface="Calibri"/>
              </a:rPr>
              <a:t>All Due December 31</a:t>
            </a:r>
            <a:r>
              <a:rPr lang="en-US" baseline="30000" dirty="0">
                <a:cs typeface="Calibri"/>
              </a:rPr>
              <a:t>st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Submitted via Minimum Standards Form Submission Widget on Phi Psi Portal</a:t>
            </a:r>
          </a:p>
          <a:p>
            <a:r>
              <a:rPr lang="en-US" dirty="0">
                <a:cs typeface="Calibri"/>
              </a:rPr>
              <a:t> </a:t>
            </a:r>
          </a:p>
          <a:p>
            <a:r>
              <a:rPr lang="en-US" dirty="0">
                <a:cs typeface="Calibri"/>
              </a:rPr>
              <a:t>Forms:</a:t>
            </a:r>
          </a:p>
          <a:p>
            <a:pPr marL="742950" lvl="1" indent="-285750">
              <a:buFontTx/>
              <a:buChar char="-"/>
            </a:pPr>
            <a:r>
              <a:rPr lang="en-US" dirty="0">
                <a:cs typeface="Calibri"/>
              </a:rPr>
              <a:t>Fall Semester Information Audit </a:t>
            </a:r>
          </a:p>
          <a:p>
            <a:pPr marL="742950" lvl="1" indent="-285750">
              <a:buFontTx/>
              <a:buChar char="-"/>
            </a:pPr>
            <a:r>
              <a:rPr lang="en-US" dirty="0">
                <a:cs typeface="Calibri"/>
              </a:rPr>
              <a:t>Chapter Operations Documents </a:t>
            </a:r>
          </a:p>
          <a:p>
            <a:pPr marL="742950" lvl="1" indent="-285750">
              <a:buFontTx/>
              <a:buChar char="-"/>
            </a:pPr>
            <a:r>
              <a:rPr lang="en-US" dirty="0">
                <a:cs typeface="Calibri"/>
              </a:rPr>
              <a:t>Officer Risk Management Signature Form </a:t>
            </a:r>
          </a:p>
          <a:p>
            <a:pPr marL="742950" lvl="1" indent="-285750">
              <a:buFontTx/>
              <a:buChar char="-"/>
            </a:pPr>
            <a:r>
              <a:rPr lang="en-US" dirty="0">
                <a:cs typeface="Calibri"/>
              </a:rPr>
              <a:t>Chapter GPA Requirement</a:t>
            </a:r>
          </a:p>
          <a:p>
            <a:pPr marL="742950" lvl="1" indent="-285750">
              <a:buFontTx/>
              <a:buChar char="-"/>
            </a:pPr>
            <a:r>
              <a:rPr lang="en-US" dirty="0">
                <a:cs typeface="Calibri"/>
              </a:rPr>
              <a:t>Annual Budget  </a:t>
            </a:r>
          </a:p>
          <a:p>
            <a:pPr marL="742950" lvl="1" indent="-285750">
              <a:buFontTx/>
              <a:buChar char="-"/>
            </a:pPr>
            <a:r>
              <a:rPr lang="en-US" dirty="0">
                <a:cs typeface="Calibri"/>
              </a:rPr>
              <a:t>Safe Social Event Plan </a:t>
            </a:r>
          </a:p>
          <a:p>
            <a:pPr marL="742950" lvl="1" indent="-285750">
              <a:buFontTx/>
              <a:buChar char="-"/>
            </a:pPr>
            <a:r>
              <a:rPr lang="en-US" dirty="0">
                <a:cs typeface="Calibri"/>
              </a:rPr>
              <a:t>Completion of Fall Risk Management Program (Drug and Alcohol)</a:t>
            </a:r>
          </a:p>
          <a:p>
            <a:pPr marL="285750" indent="-285750">
              <a:buFontTx/>
              <a:buChar char="-"/>
            </a:pP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5040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D4AAF25-050B-2C43-A3EE-FB44EAE8EE58}"/>
              </a:ext>
            </a:extLst>
          </p:cNvPr>
          <p:cNvSpPr/>
          <p:nvPr/>
        </p:nvSpPr>
        <p:spPr>
          <a:xfrm>
            <a:off x="0" y="1"/>
            <a:ext cx="9144000" cy="1320800"/>
          </a:xfrm>
          <a:prstGeom prst="rect">
            <a:avLst/>
          </a:prstGeom>
          <a:solidFill>
            <a:srgbClr val="AA1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2B3ACA1-47FE-C549-8228-9C4988A98E6C}"/>
              </a:ext>
            </a:extLst>
          </p:cNvPr>
          <p:cNvSpPr txBox="1">
            <a:spLocks/>
          </p:cNvSpPr>
          <p:nvPr/>
        </p:nvSpPr>
        <p:spPr>
          <a:xfrm>
            <a:off x="685798" y="479472"/>
            <a:ext cx="7772401" cy="5047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300" b="1" dirty="0">
                <a:solidFill>
                  <a:schemeClr val="bg1"/>
                </a:solidFill>
                <a:latin typeface="Poppins"/>
                <a:cs typeface="Poppins" pitchFamily="2" charset="77"/>
              </a:rPr>
              <a:t>Accreditation Due Dates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A92474-47B9-4384-8AD7-0FF39477E881}"/>
              </a:ext>
            </a:extLst>
          </p:cNvPr>
          <p:cNvSpPr txBox="1"/>
          <p:nvPr/>
        </p:nvSpPr>
        <p:spPr>
          <a:xfrm>
            <a:off x="518096" y="3940329"/>
            <a:ext cx="8108523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en-US" dirty="0">
              <a:cs typeface="Calibri" panose="020F0502020204030204"/>
            </a:endParaRPr>
          </a:p>
          <a:p>
            <a:endParaRPr lang="en-US" dirty="0">
              <a:cs typeface="Calibri" panose="020F0502020204030204"/>
            </a:endParaRPr>
          </a:p>
          <a:p>
            <a:endParaRPr lang="en-US" dirty="0">
              <a:cs typeface="Calibri" panose="020F0502020204030204"/>
            </a:endParaRPr>
          </a:p>
          <a:p>
            <a:endParaRPr lang="en-US" dirty="0">
              <a:cs typeface="Calibri" panose="020F0502020204030204"/>
            </a:endParaRPr>
          </a:p>
          <a:p>
            <a:endParaRPr lang="en-US" dirty="0">
              <a:cs typeface="Calibri" panose="020F0502020204030204"/>
            </a:endParaRPr>
          </a:p>
          <a:p>
            <a:pPr marL="285750" indent="-285750">
              <a:buFontTx/>
              <a:buChar char="-"/>
            </a:pPr>
            <a:endParaRPr lang="en-US" dirty="0">
              <a:cs typeface="Calibri" panose="020F0502020204030204"/>
            </a:endParaRPr>
          </a:p>
          <a:p>
            <a:pPr marL="285750" indent="-285750">
              <a:buFontTx/>
              <a:buChar char="-"/>
            </a:pPr>
            <a:endParaRPr lang="en-US" dirty="0">
              <a:cs typeface="Calibri" panose="020F0502020204030204"/>
            </a:endParaRPr>
          </a:p>
          <a:p>
            <a:pPr marL="285750" indent="-285750">
              <a:buFontTx/>
              <a:buChar char="-"/>
            </a:pPr>
            <a:endParaRPr lang="en-US" dirty="0">
              <a:cs typeface="Calibri" panose="020F0502020204030204"/>
            </a:endParaRPr>
          </a:p>
        </p:txBody>
      </p:sp>
      <p:pic>
        <p:nvPicPr>
          <p:cNvPr id="6" name="Picture 5" descr="Text, letter&#10;&#10;Description automatically generated">
            <a:extLst>
              <a:ext uri="{FF2B5EF4-FFF2-40B4-BE49-F238E27FC236}">
                <a16:creationId xmlns:a16="http://schemas.microsoft.com/office/drawing/2014/main" id="{968876B5-5A33-4A89-8C69-D190D36145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9780" y="1801668"/>
            <a:ext cx="6201640" cy="427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7673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AA1D2E"/>
      </a:dk1>
      <a:lt1>
        <a:srgbClr val="FFFFFF"/>
      </a:lt1>
      <a:dk2>
        <a:srgbClr val="E9AA20"/>
      </a:dk2>
      <a:lt2>
        <a:srgbClr val="E2E4E4"/>
      </a:lt2>
      <a:accent1>
        <a:srgbClr val="AA1D2E"/>
      </a:accent1>
      <a:accent2>
        <a:srgbClr val="E9AA20"/>
      </a:accent2>
      <a:accent3>
        <a:srgbClr val="006936"/>
      </a:accent3>
      <a:accent4>
        <a:srgbClr val="000000"/>
      </a:accent4>
      <a:accent5>
        <a:srgbClr val="193668"/>
      </a:accent5>
      <a:accent6>
        <a:srgbClr val="A3ABAE"/>
      </a:accent6>
      <a:hlink>
        <a:srgbClr val="231F20"/>
      </a:hlink>
      <a:folHlink>
        <a:srgbClr val="E2E4E4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8F5089FC407A4696A483FFF87899C8" ma:contentTypeVersion="13" ma:contentTypeDescription="Create a new document." ma:contentTypeScope="" ma:versionID="d24f6e92b791e0883850a090fabe8cdc">
  <xsd:schema xmlns:xsd="http://www.w3.org/2001/XMLSchema" xmlns:xs="http://www.w3.org/2001/XMLSchema" xmlns:p="http://schemas.microsoft.com/office/2006/metadata/properties" xmlns:ns3="58b6f38d-4017-4290-8551-bddf2d34f49c" xmlns:ns4="01680ee4-8cab-4858-a2d2-7d5d8024c5dd" targetNamespace="http://schemas.microsoft.com/office/2006/metadata/properties" ma:root="true" ma:fieldsID="91c66e53fc23cc903fb2a7be5b9b0eb8" ns3:_="" ns4:_="">
    <xsd:import namespace="58b6f38d-4017-4290-8551-bddf2d34f49c"/>
    <xsd:import namespace="01680ee4-8cab-4858-a2d2-7d5d8024c5d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b6f38d-4017-4290-8551-bddf2d34f4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680ee4-8cab-4858-a2d2-7d5d8024c5d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C34A9A0-9F1F-4F19-A3A6-885E0566CEB6}">
  <ds:schemaRefs>
    <ds:schemaRef ds:uri="01680ee4-8cab-4858-a2d2-7d5d8024c5dd"/>
    <ds:schemaRef ds:uri="58b6f38d-4017-4290-8551-bddf2d34f49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7B0B54CE-0027-40D4-8E46-D011A198495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9AD0B82-ECDD-4DB5-B02A-7B6BA07B31FD}">
  <ds:schemaRefs>
    <ds:schemaRef ds:uri="01680ee4-8cab-4858-a2d2-7d5d8024c5dd"/>
    <ds:schemaRef ds:uri="58b6f38d-4017-4290-8551-bddf2d34f49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3223</TotalTime>
  <Words>874</Words>
  <Application>Microsoft Office PowerPoint</Application>
  <PresentationFormat>On-screen Show (4:3)</PresentationFormat>
  <Paragraphs>230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Open Sans</vt:lpstr>
      <vt:lpstr>Poppins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Parker</dc:creator>
  <cp:lastModifiedBy>Ronald Ransom</cp:lastModifiedBy>
  <cp:revision>25</cp:revision>
  <dcterms:created xsi:type="dcterms:W3CDTF">2020-01-07T14:00:11Z</dcterms:created>
  <dcterms:modified xsi:type="dcterms:W3CDTF">2021-12-09T01:56:57Z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0x0101000D8F5089FC407A4696A483FFF87899C8</vt:lpwstr>
  </property>
</Properties>
</file>