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6" r:id="rId5"/>
    <p:sldId id="318" r:id="rId6"/>
    <p:sldId id="351" r:id="rId7"/>
    <p:sldId id="343" r:id="rId8"/>
    <p:sldId id="340" r:id="rId9"/>
    <p:sldId id="341" r:id="rId10"/>
    <p:sldId id="342" r:id="rId11"/>
    <p:sldId id="339" r:id="rId12"/>
    <p:sldId id="354" r:id="rId13"/>
    <p:sldId id="333" r:id="rId14"/>
    <p:sldId id="348" r:id="rId15"/>
    <p:sldId id="349" r:id="rId16"/>
    <p:sldId id="350" r:id="rId17"/>
    <p:sldId id="347" r:id="rId18"/>
    <p:sldId id="346" r:id="rId19"/>
    <p:sldId id="352" r:id="rId20"/>
    <p:sldId id="353" r:id="rId21"/>
    <p:sldId id="334" r:id="rId22"/>
    <p:sldId id="355" r:id="rId23"/>
    <p:sldId id="327" r:id="rId24"/>
    <p:sldId id="32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6937"/>
    <a:srgbClr val="AA1E2E"/>
    <a:srgbClr val="EAAA21"/>
    <a:srgbClr val="E2AD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81" d="100"/>
          <a:sy n="81" d="100"/>
        </p:scale>
        <p:origin x="13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jah Williams" userId="01e73a3d-3843-461e-94cb-3a6729da30aa" providerId="ADAL" clId="{CD275527-7D7F-46C7-AE51-C27917386EEE}"/>
    <pc:docChg chg="undo custSel addSld delSld modSld sldOrd">
      <pc:chgData name="Elijah Williams" userId="01e73a3d-3843-461e-94cb-3a6729da30aa" providerId="ADAL" clId="{CD275527-7D7F-46C7-AE51-C27917386EEE}" dt="2021-11-10T20:43:22.079" v="827" actId="20577"/>
      <pc:docMkLst>
        <pc:docMk/>
      </pc:docMkLst>
      <pc:sldChg chg="addSp delSp modSp mod ord">
        <pc:chgData name="Elijah Williams" userId="01e73a3d-3843-461e-94cb-3a6729da30aa" providerId="ADAL" clId="{CD275527-7D7F-46C7-AE51-C27917386EEE}" dt="2021-11-10T20:43:22.079" v="827" actId="20577"/>
        <pc:sldMkLst>
          <pc:docMk/>
          <pc:sldMk cId="273325502" sldId="318"/>
        </pc:sldMkLst>
        <pc:spChg chg="del">
          <ac:chgData name="Elijah Williams" userId="01e73a3d-3843-461e-94cb-3a6729da30aa" providerId="ADAL" clId="{CD275527-7D7F-46C7-AE51-C27917386EEE}" dt="2021-11-08T21:41:39.904" v="144" actId="478"/>
          <ac:spMkLst>
            <pc:docMk/>
            <pc:sldMk cId="273325502" sldId="318"/>
            <ac:spMk id="2" creationId="{A6F4902D-8149-4387-A104-DD17FA1CCEB6}"/>
          </ac:spMkLst>
        </pc:spChg>
        <pc:spChg chg="mod">
          <ac:chgData name="Elijah Williams" userId="01e73a3d-3843-461e-94cb-3a6729da30aa" providerId="ADAL" clId="{CD275527-7D7F-46C7-AE51-C27917386EEE}" dt="2021-11-10T20:43:06.072" v="826" actId="20577"/>
          <ac:spMkLst>
            <pc:docMk/>
            <pc:sldMk cId="273325502" sldId="318"/>
            <ac:spMk id="5" creationId="{36A92474-47B9-4384-8AD7-0FF39477E881}"/>
          </ac:spMkLst>
        </pc:spChg>
        <pc:spChg chg="add mod">
          <ac:chgData name="Elijah Williams" userId="01e73a3d-3843-461e-94cb-3a6729da30aa" providerId="ADAL" clId="{CD275527-7D7F-46C7-AE51-C27917386EEE}" dt="2021-11-10T20:43:22.079" v="827" actId="20577"/>
          <ac:spMkLst>
            <pc:docMk/>
            <pc:sldMk cId="273325502" sldId="318"/>
            <ac:spMk id="6" creationId="{3FC08DF3-CE5B-41EE-B03E-21DACDF911ED}"/>
          </ac:spMkLst>
        </pc:spChg>
      </pc:sldChg>
      <pc:sldChg chg="modSp mod">
        <pc:chgData name="Elijah Williams" userId="01e73a3d-3843-461e-94cb-3a6729da30aa" providerId="ADAL" clId="{CD275527-7D7F-46C7-AE51-C27917386EEE}" dt="2021-11-08T18:44:01.391" v="0" actId="20577"/>
        <pc:sldMkLst>
          <pc:docMk/>
          <pc:sldMk cId="1150380650" sldId="327"/>
        </pc:sldMkLst>
        <pc:spChg chg="mod">
          <ac:chgData name="Elijah Williams" userId="01e73a3d-3843-461e-94cb-3a6729da30aa" providerId="ADAL" clId="{CD275527-7D7F-46C7-AE51-C27917386EEE}" dt="2021-11-08T18:44:01.391" v="0" actId="20577"/>
          <ac:spMkLst>
            <pc:docMk/>
            <pc:sldMk cId="1150380650" sldId="327"/>
            <ac:spMk id="2" creationId="{395C12A7-6CE3-4206-A59B-86DF750F5956}"/>
          </ac:spMkLst>
        </pc:spChg>
      </pc:sldChg>
      <pc:sldChg chg="modSp mod">
        <pc:chgData name="Elijah Williams" userId="01e73a3d-3843-461e-94cb-3a6729da30aa" providerId="ADAL" clId="{CD275527-7D7F-46C7-AE51-C27917386EEE}" dt="2021-11-08T20:49:53.721" v="119" actId="1076"/>
        <pc:sldMkLst>
          <pc:docMk/>
          <pc:sldMk cId="4200310655" sldId="333"/>
        </pc:sldMkLst>
        <pc:spChg chg="mod">
          <ac:chgData name="Elijah Williams" userId="01e73a3d-3843-461e-94cb-3a6729da30aa" providerId="ADAL" clId="{CD275527-7D7F-46C7-AE51-C27917386EEE}" dt="2021-11-08T18:45:17.153" v="33" actId="20577"/>
          <ac:spMkLst>
            <pc:docMk/>
            <pc:sldMk cId="4200310655" sldId="333"/>
            <ac:spMk id="4" creationId="{12B3ACA1-47FE-C549-8228-9C4988A98E6C}"/>
          </ac:spMkLst>
        </pc:spChg>
        <pc:spChg chg="mod">
          <ac:chgData name="Elijah Williams" userId="01e73a3d-3843-461e-94cb-3a6729da30aa" providerId="ADAL" clId="{CD275527-7D7F-46C7-AE51-C27917386EEE}" dt="2021-11-08T20:49:53.721" v="119" actId="1076"/>
          <ac:spMkLst>
            <pc:docMk/>
            <pc:sldMk cId="4200310655" sldId="333"/>
            <ac:spMk id="5" creationId="{36A92474-47B9-4384-8AD7-0FF39477E881}"/>
          </ac:spMkLst>
        </pc:spChg>
        <pc:spChg chg="mod">
          <ac:chgData name="Elijah Williams" userId="01e73a3d-3843-461e-94cb-3a6729da30aa" providerId="ADAL" clId="{CD275527-7D7F-46C7-AE51-C27917386EEE}" dt="2021-11-08T20:49:47.766" v="118" actId="1076"/>
          <ac:spMkLst>
            <pc:docMk/>
            <pc:sldMk cId="4200310655" sldId="333"/>
            <ac:spMk id="9" creationId="{FD4AAF25-050B-2C43-A3EE-FB44EAE8EE58}"/>
          </ac:spMkLst>
        </pc:spChg>
      </pc:sldChg>
      <pc:sldChg chg="addSp delSp modSp del mod">
        <pc:chgData name="Elijah Williams" userId="01e73a3d-3843-461e-94cb-3a6729da30aa" providerId="ADAL" clId="{CD275527-7D7F-46C7-AE51-C27917386EEE}" dt="2021-11-09T19:17:42.038" v="414" actId="47"/>
        <pc:sldMkLst>
          <pc:docMk/>
          <pc:sldMk cId="3967224362" sldId="334"/>
        </pc:sldMkLst>
        <pc:spChg chg="mod">
          <ac:chgData name="Elijah Williams" userId="01e73a3d-3843-461e-94cb-3a6729da30aa" providerId="ADAL" clId="{CD275527-7D7F-46C7-AE51-C27917386EEE}" dt="2021-11-08T18:47:44.968" v="41" actId="20577"/>
          <ac:spMkLst>
            <pc:docMk/>
            <pc:sldMk cId="3967224362" sldId="334"/>
            <ac:spMk id="4" creationId="{12B3ACA1-47FE-C549-8228-9C4988A98E6C}"/>
          </ac:spMkLst>
        </pc:spChg>
        <pc:spChg chg="del">
          <ac:chgData name="Elijah Williams" userId="01e73a3d-3843-461e-94cb-3a6729da30aa" providerId="ADAL" clId="{CD275527-7D7F-46C7-AE51-C27917386EEE}" dt="2021-11-08T18:47:37.794" v="37" actId="478"/>
          <ac:spMkLst>
            <pc:docMk/>
            <pc:sldMk cId="3967224362" sldId="334"/>
            <ac:spMk id="5" creationId="{36A92474-47B9-4384-8AD7-0FF39477E881}"/>
          </ac:spMkLst>
        </pc:spChg>
        <pc:spChg chg="add del">
          <ac:chgData name="Elijah Williams" userId="01e73a3d-3843-461e-94cb-3a6729da30aa" providerId="ADAL" clId="{CD275527-7D7F-46C7-AE51-C27917386EEE}" dt="2021-11-08T18:48:52.078" v="52" actId="22"/>
          <ac:spMkLst>
            <pc:docMk/>
            <pc:sldMk cId="3967224362" sldId="334"/>
            <ac:spMk id="6" creationId="{D5CB0B7C-1655-4391-931B-F8675613239D}"/>
          </ac:spMkLst>
        </pc:spChg>
        <pc:spChg chg="mod">
          <ac:chgData name="Elijah Williams" userId="01e73a3d-3843-461e-94cb-3a6729da30aa" providerId="ADAL" clId="{CD275527-7D7F-46C7-AE51-C27917386EEE}" dt="2021-11-08T18:50:11.237" v="107" actId="1076"/>
          <ac:spMkLst>
            <pc:docMk/>
            <pc:sldMk cId="3967224362" sldId="334"/>
            <ac:spMk id="9" creationId="{FD4AAF25-050B-2C43-A3EE-FB44EAE8EE58}"/>
          </ac:spMkLst>
        </pc:spChg>
      </pc:sldChg>
      <pc:sldChg chg="del ord">
        <pc:chgData name="Elijah Williams" userId="01e73a3d-3843-461e-94cb-3a6729da30aa" providerId="ADAL" clId="{CD275527-7D7F-46C7-AE51-C27917386EEE}" dt="2021-11-10T16:21:09.061" v="431"/>
        <pc:sldMkLst>
          <pc:docMk/>
          <pc:sldMk cId="3465040143" sldId="339"/>
        </pc:sldMkLst>
      </pc:sldChg>
      <pc:sldChg chg="del">
        <pc:chgData name="Elijah Williams" userId="01e73a3d-3843-461e-94cb-3a6729da30aa" providerId="ADAL" clId="{CD275527-7D7F-46C7-AE51-C27917386EEE}" dt="2021-11-08T20:48:40.535" v="112" actId="47"/>
        <pc:sldMkLst>
          <pc:docMk/>
          <pc:sldMk cId="472791647" sldId="341"/>
        </pc:sldMkLst>
      </pc:sldChg>
      <pc:sldChg chg="del">
        <pc:chgData name="Elijah Williams" userId="01e73a3d-3843-461e-94cb-3a6729da30aa" providerId="ADAL" clId="{CD275527-7D7F-46C7-AE51-C27917386EEE}" dt="2021-11-08T20:48:17.460" v="110" actId="47"/>
        <pc:sldMkLst>
          <pc:docMk/>
          <pc:sldMk cId="3321546976" sldId="342"/>
        </pc:sldMkLst>
      </pc:sldChg>
      <pc:sldChg chg="del">
        <pc:chgData name="Elijah Williams" userId="01e73a3d-3843-461e-94cb-3a6729da30aa" providerId="ADAL" clId="{CD275527-7D7F-46C7-AE51-C27917386EEE}" dt="2021-11-08T20:49:36.929" v="117" actId="47"/>
        <pc:sldMkLst>
          <pc:docMk/>
          <pc:sldMk cId="2384220913" sldId="343"/>
        </pc:sldMkLst>
      </pc:sldChg>
      <pc:sldChg chg="del">
        <pc:chgData name="Elijah Williams" userId="01e73a3d-3843-461e-94cb-3a6729da30aa" providerId="ADAL" clId="{CD275527-7D7F-46C7-AE51-C27917386EEE}" dt="2021-11-08T20:49:29.956" v="116" actId="47"/>
        <pc:sldMkLst>
          <pc:docMk/>
          <pc:sldMk cId="2761049424" sldId="344"/>
        </pc:sldMkLst>
      </pc:sldChg>
      <pc:sldChg chg="del">
        <pc:chgData name="Elijah Williams" userId="01e73a3d-3843-461e-94cb-3a6729da30aa" providerId="ADAL" clId="{CD275527-7D7F-46C7-AE51-C27917386EEE}" dt="2021-11-08T20:49:24.962" v="115" actId="47"/>
        <pc:sldMkLst>
          <pc:docMk/>
          <pc:sldMk cId="3378507640" sldId="345"/>
        </pc:sldMkLst>
      </pc:sldChg>
      <pc:sldChg chg="del">
        <pc:chgData name="Elijah Williams" userId="01e73a3d-3843-461e-94cb-3a6729da30aa" providerId="ADAL" clId="{CD275527-7D7F-46C7-AE51-C27917386EEE}" dt="2021-11-08T20:49:06.408" v="113" actId="47"/>
        <pc:sldMkLst>
          <pc:docMk/>
          <pc:sldMk cId="890058153" sldId="346"/>
        </pc:sldMkLst>
      </pc:sldChg>
      <pc:sldChg chg="del">
        <pc:chgData name="Elijah Williams" userId="01e73a3d-3843-461e-94cb-3a6729da30aa" providerId="ADAL" clId="{CD275527-7D7F-46C7-AE51-C27917386EEE}" dt="2021-11-08T20:48:37.294" v="111" actId="47"/>
        <pc:sldMkLst>
          <pc:docMk/>
          <pc:sldMk cId="3984161883" sldId="347"/>
        </pc:sldMkLst>
      </pc:sldChg>
      <pc:sldChg chg="addSp delSp modSp mod ord">
        <pc:chgData name="Elijah Williams" userId="01e73a3d-3843-461e-94cb-3a6729da30aa" providerId="ADAL" clId="{CD275527-7D7F-46C7-AE51-C27917386EEE}" dt="2021-11-09T19:40:38.317" v="423"/>
        <pc:sldMkLst>
          <pc:docMk/>
          <pc:sldMk cId="2670866818" sldId="349"/>
        </pc:sldMkLst>
        <pc:spChg chg="mod">
          <ac:chgData name="Elijah Williams" userId="01e73a3d-3843-461e-94cb-3a6729da30aa" providerId="ADAL" clId="{CD275527-7D7F-46C7-AE51-C27917386EEE}" dt="2021-11-08T21:48:15.264" v="413" actId="20577"/>
          <ac:spMkLst>
            <pc:docMk/>
            <pc:sldMk cId="2670866818" sldId="349"/>
            <ac:spMk id="2" creationId="{395C12A7-6CE3-4206-A59B-86DF750F5956}"/>
          </ac:spMkLst>
        </pc:spChg>
        <pc:spChg chg="mod">
          <ac:chgData name="Elijah Williams" userId="01e73a3d-3843-461e-94cb-3a6729da30aa" providerId="ADAL" clId="{CD275527-7D7F-46C7-AE51-C27917386EEE}" dt="2021-11-08T21:47:13.198" v="257" actId="20577"/>
          <ac:spMkLst>
            <pc:docMk/>
            <pc:sldMk cId="2670866818" sldId="349"/>
            <ac:spMk id="4" creationId="{12B3ACA1-47FE-C549-8228-9C4988A98E6C}"/>
          </ac:spMkLst>
        </pc:spChg>
        <pc:spChg chg="add del">
          <ac:chgData name="Elijah Williams" userId="01e73a3d-3843-461e-94cb-3a6729da30aa" providerId="ADAL" clId="{CD275527-7D7F-46C7-AE51-C27917386EEE}" dt="2021-11-09T19:40:23.750" v="420" actId="22"/>
          <ac:spMkLst>
            <pc:docMk/>
            <pc:sldMk cId="2670866818" sldId="349"/>
            <ac:spMk id="8" creationId="{A9B569B7-5AA1-41A7-9BD9-AE3D40FDD4FB}"/>
          </ac:spMkLst>
        </pc:spChg>
        <pc:picChg chg="del">
          <ac:chgData name="Elijah Williams" userId="01e73a3d-3843-461e-94cb-3a6729da30aa" providerId="ADAL" clId="{CD275527-7D7F-46C7-AE51-C27917386EEE}" dt="2021-11-09T19:40:02.328" v="417"/>
          <ac:picMkLst>
            <pc:docMk/>
            <pc:sldMk cId="2670866818" sldId="349"/>
            <ac:picMk id="1026" creationId="{2DCDD815-28D2-44E4-97F6-D4B29CD7871F}"/>
          </ac:picMkLst>
        </pc:picChg>
        <pc:picChg chg="del">
          <ac:chgData name="Elijah Williams" userId="01e73a3d-3843-461e-94cb-3a6729da30aa" providerId="ADAL" clId="{CD275527-7D7F-46C7-AE51-C27917386EEE}" dt="2021-11-09T19:40:12.355" v="418"/>
          <ac:picMkLst>
            <pc:docMk/>
            <pc:sldMk cId="2670866818" sldId="349"/>
            <ac:picMk id="1028" creationId="{8B90809B-505E-4502-BB85-8F05BEA28AE9}"/>
          </ac:picMkLst>
        </pc:picChg>
        <pc:picChg chg="del mod">
          <ac:chgData name="Elijah Williams" userId="01e73a3d-3843-461e-94cb-3a6729da30aa" providerId="ADAL" clId="{CD275527-7D7F-46C7-AE51-C27917386EEE}" dt="2021-11-09T19:40:38.317" v="423"/>
          <ac:picMkLst>
            <pc:docMk/>
            <pc:sldMk cId="2670866818" sldId="349"/>
            <ac:picMk id="1030" creationId="{076EA0EF-09A1-4611-A277-70ED5D6EB9C9}"/>
          </ac:picMkLst>
        </pc:picChg>
      </pc:sldChg>
      <pc:sldChg chg="addSp new">
        <pc:chgData name="Elijah Williams" userId="01e73a3d-3843-461e-94cb-3a6729da30aa" providerId="ADAL" clId="{CD275527-7D7F-46C7-AE51-C27917386EEE}" dt="2021-11-09T19:40:51.954" v="425"/>
        <pc:sldMkLst>
          <pc:docMk/>
          <pc:sldMk cId="4100609196" sldId="350"/>
        </pc:sldMkLst>
        <pc:picChg chg="add">
          <ac:chgData name="Elijah Williams" userId="01e73a3d-3843-461e-94cb-3a6729da30aa" providerId="ADAL" clId="{CD275527-7D7F-46C7-AE51-C27917386EEE}" dt="2021-11-09T19:40:51.954" v="425"/>
          <ac:picMkLst>
            <pc:docMk/>
            <pc:sldMk cId="4100609196" sldId="350"/>
            <ac:picMk id="2050" creationId="{20DC4E1A-2986-4B17-82E7-B64F2E57ED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CA34B-4FDA-DF41-9BEB-0FB62B62216E}" type="datetimeFigureOut">
              <a:rPr lang="en-US" smtClean="0"/>
              <a:t>11/9/2021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67E55-ADD9-814F-A7CD-B41566735C7E}" type="slidenum">
              <a:rPr lang="en-US" smtClean="0"/>
              <a:t>‹#›</a:t>
            </a:fld>
            <a:endParaRPr lang="en-US"/>
          </a:p>
        </p:txBody>
      </p:sp>
    </p:spTree>
    <p:extLst>
      <p:ext uri="{BB962C8B-B14F-4D97-AF65-F5344CB8AC3E}">
        <p14:creationId xmlns:p14="http://schemas.microsoft.com/office/powerpoint/2010/main" val="296672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a:t>
            </a:fld>
            <a:endParaRPr lang="en-US"/>
          </a:p>
        </p:txBody>
      </p:sp>
    </p:spTree>
    <p:extLst>
      <p:ext uri="{BB962C8B-B14F-4D97-AF65-F5344CB8AC3E}">
        <p14:creationId xmlns:p14="http://schemas.microsoft.com/office/powerpoint/2010/main" val="3805981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10</a:t>
            </a:fld>
            <a:endParaRPr lang="en-US"/>
          </a:p>
        </p:txBody>
      </p:sp>
    </p:spTree>
    <p:extLst>
      <p:ext uri="{BB962C8B-B14F-4D97-AF65-F5344CB8AC3E}">
        <p14:creationId xmlns:p14="http://schemas.microsoft.com/office/powerpoint/2010/main" val="303379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11</a:t>
            </a:fld>
            <a:endParaRPr lang="en-US"/>
          </a:p>
        </p:txBody>
      </p:sp>
    </p:spTree>
    <p:extLst>
      <p:ext uri="{BB962C8B-B14F-4D97-AF65-F5344CB8AC3E}">
        <p14:creationId xmlns:p14="http://schemas.microsoft.com/office/powerpoint/2010/main" val="127896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12</a:t>
            </a:fld>
            <a:endParaRPr lang="en-US"/>
          </a:p>
        </p:txBody>
      </p:sp>
    </p:spTree>
    <p:extLst>
      <p:ext uri="{BB962C8B-B14F-4D97-AF65-F5344CB8AC3E}">
        <p14:creationId xmlns:p14="http://schemas.microsoft.com/office/powerpoint/2010/main" val="3660028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14</a:t>
            </a:fld>
            <a:endParaRPr lang="en-US"/>
          </a:p>
        </p:txBody>
      </p:sp>
    </p:spTree>
    <p:extLst>
      <p:ext uri="{BB962C8B-B14F-4D97-AF65-F5344CB8AC3E}">
        <p14:creationId xmlns:p14="http://schemas.microsoft.com/office/powerpoint/2010/main" val="104450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15</a:t>
            </a:fld>
            <a:endParaRPr lang="en-US"/>
          </a:p>
        </p:txBody>
      </p:sp>
    </p:spTree>
    <p:extLst>
      <p:ext uri="{BB962C8B-B14F-4D97-AF65-F5344CB8AC3E}">
        <p14:creationId xmlns:p14="http://schemas.microsoft.com/office/powerpoint/2010/main" val="127341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16</a:t>
            </a:fld>
            <a:endParaRPr lang="en-US"/>
          </a:p>
        </p:txBody>
      </p:sp>
    </p:spTree>
    <p:extLst>
      <p:ext uri="{BB962C8B-B14F-4D97-AF65-F5344CB8AC3E}">
        <p14:creationId xmlns:p14="http://schemas.microsoft.com/office/powerpoint/2010/main" val="734136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17</a:t>
            </a:fld>
            <a:endParaRPr lang="en-US"/>
          </a:p>
        </p:txBody>
      </p:sp>
    </p:spTree>
    <p:extLst>
      <p:ext uri="{BB962C8B-B14F-4D97-AF65-F5344CB8AC3E}">
        <p14:creationId xmlns:p14="http://schemas.microsoft.com/office/powerpoint/2010/main" val="3172396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18</a:t>
            </a:fld>
            <a:endParaRPr lang="en-US"/>
          </a:p>
        </p:txBody>
      </p:sp>
    </p:spTree>
    <p:extLst>
      <p:ext uri="{BB962C8B-B14F-4D97-AF65-F5344CB8AC3E}">
        <p14:creationId xmlns:p14="http://schemas.microsoft.com/office/powerpoint/2010/main" val="380301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19</a:t>
            </a:fld>
            <a:endParaRPr lang="en-US"/>
          </a:p>
        </p:txBody>
      </p:sp>
    </p:spTree>
    <p:extLst>
      <p:ext uri="{BB962C8B-B14F-4D97-AF65-F5344CB8AC3E}">
        <p14:creationId xmlns:p14="http://schemas.microsoft.com/office/powerpoint/2010/main" val="127896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20</a:t>
            </a:fld>
            <a:endParaRPr lang="en-US"/>
          </a:p>
        </p:txBody>
      </p:sp>
    </p:spTree>
    <p:extLst>
      <p:ext uri="{BB962C8B-B14F-4D97-AF65-F5344CB8AC3E}">
        <p14:creationId xmlns:p14="http://schemas.microsoft.com/office/powerpoint/2010/main" val="393896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2</a:t>
            </a:fld>
            <a:endParaRPr lang="en-US"/>
          </a:p>
        </p:txBody>
      </p:sp>
    </p:spTree>
    <p:extLst>
      <p:ext uri="{BB962C8B-B14F-4D97-AF65-F5344CB8AC3E}">
        <p14:creationId xmlns:p14="http://schemas.microsoft.com/office/powerpoint/2010/main" val="249826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21</a:t>
            </a:fld>
            <a:endParaRPr lang="en-US"/>
          </a:p>
        </p:txBody>
      </p:sp>
    </p:spTree>
    <p:extLst>
      <p:ext uri="{BB962C8B-B14F-4D97-AF65-F5344CB8AC3E}">
        <p14:creationId xmlns:p14="http://schemas.microsoft.com/office/powerpoint/2010/main" val="412997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3</a:t>
            </a:fld>
            <a:endParaRPr lang="en-US"/>
          </a:p>
        </p:txBody>
      </p:sp>
    </p:spTree>
    <p:extLst>
      <p:ext uri="{BB962C8B-B14F-4D97-AF65-F5344CB8AC3E}">
        <p14:creationId xmlns:p14="http://schemas.microsoft.com/office/powerpoint/2010/main" val="127896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4</a:t>
            </a:fld>
            <a:endParaRPr lang="en-US"/>
          </a:p>
        </p:txBody>
      </p:sp>
    </p:spTree>
    <p:extLst>
      <p:ext uri="{BB962C8B-B14F-4D97-AF65-F5344CB8AC3E}">
        <p14:creationId xmlns:p14="http://schemas.microsoft.com/office/powerpoint/2010/main" val="125823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5</a:t>
            </a:fld>
            <a:endParaRPr lang="en-US"/>
          </a:p>
        </p:txBody>
      </p:sp>
    </p:spTree>
    <p:extLst>
      <p:ext uri="{BB962C8B-B14F-4D97-AF65-F5344CB8AC3E}">
        <p14:creationId xmlns:p14="http://schemas.microsoft.com/office/powerpoint/2010/main" val="76743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6</a:t>
            </a:fld>
            <a:endParaRPr lang="en-US"/>
          </a:p>
        </p:txBody>
      </p:sp>
    </p:spTree>
    <p:extLst>
      <p:ext uri="{BB962C8B-B14F-4D97-AF65-F5344CB8AC3E}">
        <p14:creationId xmlns:p14="http://schemas.microsoft.com/office/powerpoint/2010/main" val="304239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7</a:t>
            </a:fld>
            <a:endParaRPr lang="en-US"/>
          </a:p>
        </p:txBody>
      </p:sp>
    </p:spTree>
    <p:extLst>
      <p:ext uri="{BB962C8B-B14F-4D97-AF65-F5344CB8AC3E}">
        <p14:creationId xmlns:p14="http://schemas.microsoft.com/office/powerpoint/2010/main" val="240012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8</a:t>
            </a:fld>
            <a:endParaRPr lang="en-US"/>
          </a:p>
        </p:txBody>
      </p:sp>
    </p:spTree>
    <p:extLst>
      <p:ext uri="{BB962C8B-B14F-4D97-AF65-F5344CB8AC3E}">
        <p14:creationId xmlns:p14="http://schemas.microsoft.com/office/powerpoint/2010/main" val="127896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67E55-ADD9-814F-A7CD-B41566735C7E}" type="slidenum">
              <a:rPr lang="en-US" smtClean="0"/>
              <a:t>9</a:t>
            </a:fld>
            <a:endParaRPr lang="en-US"/>
          </a:p>
        </p:txBody>
      </p:sp>
    </p:spTree>
    <p:extLst>
      <p:ext uri="{BB962C8B-B14F-4D97-AF65-F5344CB8AC3E}">
        <p14:creationId xmlns:p14="http://schemas.microsoft.com/office/powerpoint/2010/main" val="127896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990FF6-0402-C442-8825-210798ACBA9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108214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90FF6-0402-C442-8825-210798ACBA9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39387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90FF6-0402-C442-8825-210798ACBA9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20126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90FF6-0402-C442-8825-210798ACBA9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1292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990FF6-0402-C442-8825-210798ACBA9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414625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990FF6-0402-C442-8825-210798ACBA91}"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63415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990FF6-0402-C442-8825-210798ACBA91}"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57776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990FF6-0402-C442-8825-210798ACBA91}"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251404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90FF6-0402-C442-8825-210798ACBA91}"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64599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990FF6-0402-C442-8825-210798ACBA91}"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61748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990FF6-0402-C442-8825-210798ACBA91}"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8EA81-92DA-6844-866B-6085E9D24664}" type="slidenum">
              <a:rPr lang="en-US" smtClean="0"/>
              <a:t>‹#›</a:t>
            </a:fld>
            <a:endParaRPr lang="en-US"/>
          </a:p>
        </p:txBody>
      </p:sp>
    </p:spTree>
    <p:extLst>
      <p:ext uri="{BB962C8B-B14F-4D97-AF65-F5344CB8AC3E}">
        <p14:creationId xmlns:p14="http://schemas.microsoft.com/office/powerpoint/2010/main" val="313040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90FF6-0402-C442-8825-210798ACBA91}" type="datetimeFigureOut">
              <a:rPr lang="en-US" smtClean="0"/>
              <a:t>11/9/2021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8EA81-92DA-6844-866B-6085E9D24664}" type="slidenum">
              <a:rPr lang="en-US" smtClean="0"/>
              <a:t>‹#›</a:t>
            </a:fld>
            <a:endParaRPr lang="en-US"/>
          </a:p>
        </p:txBody>
      </p:sp>
    </p:spTree>
    <p:extLst>
      <p:ext uri="{BB962C8B-B14F-4D97-AF65-F5344CB8AC3E}">
        <p14:creationId xmlns:p14="http://schemas.microsoft.com/office/powerpoint/2010/main" val="332871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ailto:scholarships@pkpfoundation.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alumni@phikappapsi.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phikappapsi.com/oral-history-proje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megan.diveto@pkpfoundation.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C1B535-E02A-1144-8A10-70EDFB20AAC0}"/>
              </a:ext>
            </a:extLst>
          </p:cNvPr>
          <p:cNvSpPr txBox="1">
            <a:spLocks/>
          </p:cNvSpPr>
          <p:nvPr/>
        </p:nvSpPr>
        <p:spPr>
          <a:xfrm>
            <a:off x="685800" y="2794191"/>
            <a:ext cx="7946472" cy="1121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4000" b="1">
                <a:solidFill>
                  <a:srgbClr val="EAAA21"/>
                </a:solidFill>
                <a:latin typeface="Poppins" pitchFamily="2" charset="77"/>
                <a:cs typeface="Poppins" pitchFamily="2" charset="77"/>
              </a:rPr>
              <a:t>PHI KAPPA PSI</a:t>
            </a:r>
            <a:br>
              <a:rPr lang="en-US" sz="5400" b="1">
                <a:solidFill>
                  <a:schemeClr val="bg1"/>
                </a:solidFill>
                <a:latin typeface="Poppins" pitchFamily="2" charset="77"/>
                <a:cs typeface="Poppins" pitchFamily="2" charset="77"/>
              </a:rPr>
            </a:br>
            <a:endParaRPr lang="en-US" sz="4000" b="1">
              <a:solidFill>
                <a:schemeClr val="bg1"/>
              </a:solidFill>
              <a:latin typeface="Poppins" pitchFamily="2" charset="77"/>
              <a:cs typeface="Poppins" pitchFamily="2" charset="77"/>
            </a:endParaRPr>
          </a:p>
        </p:txBody>
      </p:sp>
      <p:sp>
        <p:nvSpPr>
          <p:cNvPr id="5" name="Subtitle 2">
            <a:extLst>
              <a:ext uri="{FF2B5EF4-FFF2-40B4-BE49-F238E27FC236}">
                <a16:creationId xmlns:a16="http://schemas.microsoft.com/office/drawing/2014/main" id="{1B2B5048-69B2-6C49-92CB-653B972781EF}"/>
              </a:ext>
            </a:extLst>
          </p:cNvPr>
          <p:cNvSpPr txBox="1">
            <a:spLocks/>
          </p:cNvSpPr>
          <p:nvPr/>
        </p:nvSpPr>
        <p:spPr>
          <a:xfrm>
            <a:off x="685800" y="4075688"/>
            <a:ext cx="6400800" cy="16390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November 10, 2021</a:t>
            </a:r>
          </a:p>
        </p:txBody>
      </p:sp>
    </p:spTree>
    <p:extLst>
      <p:ext uri="{BB962C8B-B14F-4D97-AF65-F5344CB8AC3E}">
        <p14:creationId xmlns:p14="http://schemas.microsoft.com/office/powerpoint/2010/main" val="134387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0"/>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Scholarship Update 2021-2022  </a:t>
            </a:r>
            <a:endParaRPr lang="en-US" sz="2300" b="1" dirty="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6A92474-47B9-4384-8AD7-0FF39477E881}"/>
              </a:ext>
            </a:extLst>
          </p:cNvPr>
          <p:cNvSpPr txBox="1"/>
          <p:nvPr/>
        </p:nvSpPr>
        <p:spPr>
          <a:xfrm>
            <a:off x="392240" y="1565268"/>
            <a:ext cx="8590326" cy="5180905"/>
          </a:xfrm>
          <a:prstGeom prst="rect">
            <a:avLst/>
          </a:prstGeom>
          <a:noFill/>
        </p:spPr>
        <p:txBody>
          <a:bodyPr wrap="square" lIns="91440" tIns="45720" rIns="91440" bIns="45720" rtlCol="0" anchor="t">
            <a:spAutoFit/>
          </a:bodyPr>
          <a:lstStyle/>
          <a:p>
            <a:pPr marL="0" marR="0">
              <a:lnSpc>
                <a:spcPts val="190"/>
              </a:lnSpc>
              <a:spcBef>
                <a:spcPts val="0"/>
              </a:spcBef>
              <a:spcAft>
                <a:spcPts val="0"/>
              </a:spcAft>
            </a:pPr>
            <a:r>
              <a:rPr lang="en-US" sz="1800" dirty="0">
                <a:effectLst/>
                <a:latin typeface="Sabon LT Std"/>
                <a:ea typeface="Times New Roman" panose="02020603050405020304" pitchFamily="18" charset="0"/>
                <a:cs typeface="Times New Roman" panose="02020603050405020304" pitchFamily="18" charset="0"/>
              </a:rPr>
              <a:t> </a:t>
            </a:r>
          </a:p>
          <a:p>
            <a:pPr marL="0" marR="0">
              <a:lnSpc>
                <a:spcPts val="180"/>
              </a:lnSpc>
              <a:spcBef>
                <a:spcPts val="0"/>
              </a:spcBef>
              <a:spcAft>
                <a:spcPts val="0"/>
              </a:spcAft>
            </a:pPr>
            <a:r>
              <a:rPr lang="en-US" sz="1800" dirty="0">
                <a:effectLst/>
                <a:latin typeface="Sabon LT Std"/>
                <a:ea typeface="Times New Roman" panose="02020603050405020304" pitchFamily="18" charset="0"/>
                <a:cs typeface="Times New Roman" panose="02020603050405020304" pitchFamily="18" charset="0"/>
              </a:rPr>
              <a:t> </a:t>
            </a:r>
          </a:p>
          <a:p>
            <a:pPr marL="0" marR="0">
              <a:lnSpc>
                <a:spcPts val="42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Sabon LT Std"/>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Applications for National and District Scholarships are now open and will be due March 1, 2022, at 11:59 PM EST. To learn more about the awards and apply visit the Foundation's website.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Scholarships range from $1,000 to $7,500 and are made possible by the generosity of Foundation donors.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Be sure to work early so that you are able to spend enough time on your responses AND so your references have time to submit their portion of the application. You’ll need to have two references and late applications will not be considered.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For additional info on these or other scholarship and fellowship opportunities, or questions about the application process, contact </a:t>
            </a:r>
            <a:r>
              <a:rPr lang="en-US" sz="1800" u="sng" dirty="0">
                <a:solidFill>
                  <a:srgbClr val="0563C1"/>
                </a:solidFill>
                <a:effectLst/>
                <a:latin typeface="Arial" panose="020B0604020202020204" pitchFamily="34" charset="0"/>
                <a:ea typeface="Times New Roman" panose="02020603050405020304" pitchFamily="18" charset="0"/>
                <a:hlinkClick r:id="rId4"/>
              </a:rPr>
              <a:t>scholarships@pkpfoundation.org</a:t>
            </a:r>
            <a:r>
              <a:rPr lang="en-US" sz="1800" dirty="0">
                <a:effectLst/>
                <a:latin typeface="Arial" panose="020B060402020202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endParaRPr lang="en-US" dirty="0">
              <a:ea typeface="+mn-lt"/>
              <a:cs typeface="+mn-lt"/>
            </a:endParaRPr>
          </a:p>
          <a:p>
            <a:pPr marL="285750" indent="-285750">
              <a:buFont typeface="Wingdings"/>
              <a:buChar char="§"/>
            </a:pPr>
            <a:endParaRPr lang="en-US" dirty="0">
              <a:cs typeface="Calibri" panose="020F0502020204030204"/>
            </a:endParaRPr>
          </a:p>
          <a:p>
            <a:pPr marL="285750" indent="-285750">
              <a:buFont typeface="Wingdings"/>
              <a:buChar char="§"/>
            </a:pPr>
            <a:endParaRPr lang="en-US" dirty="0">
              <a:cs typeface="Calibri" panose="020F0502020204030204"/>
            </a:endParaRPr>
          </a:p>
        </p:txBody>
      </p:sp>
    </p:spTree>
    <p:extLst>
      <p:ext uri="{BB962C8B-B14F-4D97-AF65-F5344CB8AC3E}">
        <p14:creationId xmlns:p14="http://schemas.microsoft.com/office/powerpoint/2010/main" val="420031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Founders Day and Alumni Reminders</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2" name="TextBox 1">
            <a:extLst>
              <a:ext uri="{FF2B5EF4-FFF2-40B4-BE49-F238E27FC236}">
                <a16:creationId xmlns:a16="http://schemas.microsoft.com/office/drawing/2014/main" id="{2DB64521-074D-46E1-A6B4-5331161D1E05}"/>
              </a:ext>
            </a:extLst>
          </p:cNvPr>
          <p:cNvSpPr txBox="1"/>
          <p:nvPr/>
        </p:nvSpPr>
        <p:spPr>
          <a:xfrm>
            <a:off x="518093" y="1902008"/>
            <a:ext cx="7940106" cy="3139321"/>
          </a:xfrm>
          <a:prstGeom prst="rect">
            <a:avLst/>
          </a:prstGeom>
          <a:noFill/>
        </p:spPr>
        <p:txBody>
          <a:bodyPr wrap="square" rtlCol="0">
            <a:spAutoFit/>
          </a:bodyPr>
          <a:lstStyle/>
          <a:p>
            <a:pPr marL="285750" indent="-285750">
              <a:buFontTx/>
              <a:buChar char="-"/>
            </a:pPr>
            <a:r>
              <a:rPr lang="en-US" dirty="0">
                <a:cs typeface="Calibri"/>
              </a:rPr>
              <a:t>Phi Psi has partnered with PCI to conduct an alumni verification update and collect alumni stories as part of a Oral History Project. Alumni are encouraged to participate and can send questions to </a:t>
            </a:r>
            <a:r>
              <a:rPr lang="en-US" dirty="0">
                <a:cs typeface="Calibri"/>
                <a:hlinkClick r:id="rId3"/>
              </a:rPr>
              <a:t>alumni@phikappapsi.com</a:t>
            </a:r>
            <a:r>
              <a:rPr lang="en-US" dirty="0">
                <a:cs typeface="Calibri"/>
              </a:rPr>
              <a:t> or visit our FAQ page at: </a:t>
            </a:r>
            <a:r>
              <a:rPr lang="en-US" dirty="0">
                <a:cs typeface="Calibri"/>
                <a:hlinkClick r:id="rId4"/>
              </a:rPr>
              <a:t>https://www.phikappapsi.com/oral-history-project/</a:t>
            </a:r>
            <a:endParaRPr lang="en-US" dirty="0">
              <a:cs typeface="Calibri"/>
            </a:endParaRPr>
          </a:p>
          <a:p>
            <a:pPr marL="285750" indent="-285750">
              <a:buFontTx/>
              <a:buChar char="-"/>
            </a:pPr>
            <a:endParaRPr lang="en-US" dirty="0">
              <a:cs typeface="Calibri"/>
            </a:endParaRPr>
          </a:p>
          <a:p>
            <a:pPr marL="285750" indent="-285750">
              <a:buFontTx/>
              <a:buChar char="-"/>
            </a:pPr>
            <a:endParaRPr lang="en-US" dirty="0">
              <a:cs typeface="Calibri"/>
            </a:endParaRPr>
          </a:p>
          <a:p>
            <a:pPr marL="285750" indent="-285750">
              <a:buFontTx/>
              <a:buChar char="-"/>
            </a:pPr>
            <a:r>
              <a:rPr lang="en-US" dirty="0">
                <a:cs typeface="Calibri"/>
              </a:rPr>
              <a:t>Share your Founders Day plans with us by emailing info to </a:t>
            </a:r>
            <a:r>
              <a:rPr lang="en-US" dirty="0">
                <a:cs typeface="Calibri"/>
                <a:hlinkClick r:id="rId3"/>
              </a:rPr>
              <a:t>alumni@phikappapsi.com</a:t>
            </a:r>
            <a:r>
              <a:rPr lang="en-US" dirty="0">
                <a:cs typeface="Calibri"/>
              </a:rPr>
              <a:t>. If you’re planning an event for your chapter or in partnership with a local Alumni Association let us know so we can help promote it. </a:t>
            </a:r>
          </a:p>
          <a:p>
            <a:endParaRPr lang="en-US" dirty="0">
              <a:cs typeface="Calibri"/>
            </a:endParaRPr>
          </a:p>
        </p:txBody>
      </p:sp>
    </p:spTree>
    <p:extLst>
      <p:ext uri="{BB962C8B-B14F-4D97-AF65-F5344CB8AC3E}">
        <p14:creationId xmlns:p14="http://schemas.microsoft.com/office/powerpoint/2010/main" val="396082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Ritual Review Announcement</a:t>
            </a:r>
          </a:p>
        </p:txBody>
      </p:sp>
      <p:sp>
        <p:nvSpPr>
          <p:cNvPr id="2" name="TextBox 1">
            <a:extLst>
              <a:ext uri="{FF2B5EF4-FFF2-40B4-BE49-F238E27FC236}">
                <a16:creationId xmlns:a16="http://schemas.microsoft.com/office/drawing/2014/main" id="{395C12A7-6CE3-4206-A59B-86DF750F5956}"/>
              </a:ext>
            </a:extLst>
          </p:cNvPr>
          <p:cNvSpPr txBox="1"/>
          <p:nvPr/>
        </p:nvSpPr>
        <p:spPr>
          <a:xfrm>
            <a:off x="685798" y="2038350"/>
            <a:ext cx="7772401" cy="1200329"/>
          </a:xfrm>
          <a:prstGeom prst="rect">
            <a:avLst/>
          </a:prstGeom>
          <a:noFill/>
        </p:spPr>
        <p:txBody>
          <a:bodyPr wrap="square" rtlCol="0">
            <a:spAutoFit/>
          </a:bodyPr>
          <a:lstStyle/>
          <a:p>
            <a:r>
              <a:rPr lang="en-US" dirty="0"/>
              <a:t>- November 17</a:t>
            </a:r>
            <a:r>
              <a:rPr lang="en-US" baseline="30000" dirty="0"/>
              <a:t>th</a:t>
            </a:r>
            <a:r>
              <a:rPr lang="en-US" dirty="0"/>
              <a:t> at 9:30p EST</a:t>
            </a:r>
          </a:p>
          <a:p>
            <a:pPr marL="285750" indent="-285750">
              <a:buFontTx/>
              <a:buChar char="-"/>
            </a:pPr>
            <a:endParaRPr lang="en-US" dirty="0"/>
          </a:p>
          <a:p>
            <a:pPr marL="285750" indent="-285750">
              <a:buFontTx/>
              <a:buChar char="-"/>
            </a:pPr>
            <a:endParaRPr lang="en-US" dirty="0"/>
          </a:p>
          <a:p>
            <a:r>
              <a:rPr lang="en-US" dirty="0"/>
              <a:t>- November 18</a:t>
            </a:r>
            <a:r>
              <a:rPr lang="en-US" baseline="30000" dirty="0"/>
              <a:t>th</a:t>
            </a:r>
            <a:r>
              <a:rPr lang="en-US" dirty="0"/>
              <a:t> at 7:30p EST </a:t>
            </a:r>
          </a:p>
        </p:txBody>
      </p:sp>
    </p:spTree>
    <p:extLst>
      <p:ext uri="{BB962C8B-B14F-4D97-AF65-F5344CB8AC3E}">
        <p14:creationId xmlns:p14="http://schemas.microsoft.com/office/powerpoint/2010/main" val="267086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0DC4E1A-2986-4B17-82E7-B64F2E57E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0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Minimum Standards of Accreditation</a:t>
            </a:r>
          </a:p>
        </p:txBody>
      </p:sp>
      <p:sp>
        <p:nvSpPr>
          <p:cNvPr id="5" name="TextBox 4">
            <a:extLst>
              <a:ext uri="{FF2B5EF4-FFF2-40B4-BE49-F238E27FC236}">
                <a16:creationId xmlns:a16="http://schemas.microsoft.com/office/drawing/2014/main" id="{36A92474-47B9-4384-8AD7-0FF39477E881}"/>
              </a:ext>
            </a:extLst>
          </p:cNvPr>
          <p:cNvSpPr txBox="1"/>
          <p:nvPr/>
        </p:nvSpPr>
        <p:spPr>
          <a:xfrm>
            <a:off x="410966" y="1705689"/>
            <a:ext cx="4018491" cy="615553"/>
          </a:xfrm>
          <a:prstGeom prst="rect">
            <a:avLst/>
          </a:prstGeom>
          <a:noFill/>
        </p:spPr>
        <p:txBody>
          <a:bodyPr wrap="square" lIns="91440" tIns="45720" rIns="91440" bIns="45720" rtlCol="0" anchor="t">
            <a:spAutoFit/>
          </a:bodyPr>
          <a:lstStyle/>
          <a:p>
            <a:pPr marL="285750" marR="0" indent="-285750">
              <a:spcBef>
                <a:spcPts val="0"/>
              </a:spcBef>
              <a:spcAft>
                <a:spcPts val="0"/>
              </a:spcAft>
              <a:buFontTx/>
              <a:buChar char="-"/>
            </a:pPr>
            <a:endParaRPr lang="en-US" dirty="0"/>
          </a:p>
          <a:p>
            <a:pPr marL="285750" marR="0" indent="-285750">
              <a:spcBef>
                <a:spcPts val="0"/>
              </a:spcBef>
              <a:spcAft>
                <a:spcPts val="0"/>
              </a:spcAft>
              <a:buFontTx/>
              <a:buChar char="-"/>
            </a:pPr>
            <a:endParaRPr lang="en-US" sz="1600" dirty="0"/>
          </a:p>
        </p:txBody>
      </p:sp>
      <p:pic>
        <p:nvPicPr>
          <p:cNvPr id="6" name="Picture 5">
            <a:extLst>
              <a:ext uri="{FF2B5EF4-FFF2-40B4-BE49-F238E27FC236}">
                <a16:creationId xmlns:a16="http://schemas.microsoft.com/office/drawing/2014/main" id="{602D445C-1FDB-417E-85BD-A0DB1B00AA2C}"/>
              </a:ext>
            </a:extLst>
          </p:cNvPr>
          <p:cNvPicPr>
            <a:picLocks noChangeAspect="1"/>
          </p:cNvPicPr>
          <p:nvPr/>
        </p:nvPicPr>
        <p:blipFill rotWithShape="1">
          <a:blip r:embed="rId3"/>
          <a:srcRect l="18111" t="22624" r="39144" b="17220"/>
          <a:stretch/>
        </p:blipFill>
        <p:spPr>
          <a:xfrm>
            <a:off x="1518081" y="1386789"/>
            <a:ext cx="6107833" cy="4834903"/>
          </a:xfrm>
          <a:prstGeom prst="rect">
            <a:avLst/>
          </a:prstGeom>
        </p:spPr>
      </p:pic>
    </p:spTree>
    <p:extLst>
      <p:ext uri="{BB962C8B-B14F-4D97-AF65-F5344CB8AC3E}">
        <p14:creationId xmlns:p14="http://schemas.microsoft.com/office/powerpoint/2010/main" val="67090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Minimum Standards of Accreditation</a:t>
            </a:r>
          </a:p>
        </p:txBody>
      </p:sp>
      <p:sp>
        <p:nvSpPr>
          <p:cNvPr id="5" name="TextBox 4">
            <a:extLst>
              <a:ext uri="{FF2B5EF4-FFF2-40B4-BE49-F238E27FC236}">
                <a16:creationId xmlns:a16="http://schemas.microsoft.com/office/drawing/2014/main" id="{36A92474-47B9-4384-8AD7-0FF39477E881}"/>
              </a:ext>
            </a:extLst>
          </p:cNvPr>
          <p:cNvSpPr txBox="1"/>
          <p:nvPr/>
        </p:nvSpPr>
        <p:spPr>
          <a:xfrm>
            <a:off x="410966" y="1705689"/>
            <a:ext cx="4018491" cy="615553"/>
          </a:xfrm>
          <a:prstGeom prst="rect">
            <a:avLst/>
          </a:prstGeom>
          <a:noFill/>
        </p:spPr>
        <p:txBody>
          <a:bodyPr wrap="square" lIns="91440" tIns="45720" rIns="91440" bIns="45720" rtlCol="0" anchor="t">
            <a:spAutoFit/>
          </a:bodyPr>
          <a:lstStyle/>
          <a:p>
            <a:pPr marL="285750" marR="0" indent="-285750">
              <a:spcBef>
                <a:spcPts val="0"/>
              </a:spcBef>
              <a:spcAft>
                <a:spcPts val="0"/>
              </a:spcAft>
              <a:buFontTx/>
              <a:buChar char="-"/>
            </a:pPr>
            <a:endParaRPr lang="en-US" dirty="0"/>
          </a:p>
          <a:p>
            <a:pPr marL="285750" marR="0" indent="-285750">
              <a:spcBef>
                <a:spcPts val="0"/>
              </a:spcBef>
              <a:spcAft>
                <a:spcPts val="0"/>
              </a:spcAft>
              <a:buFontTx/>
              <a:buChar char="-"/>
            </a:pPr>
            <a:endParaRPr lang="en-US" sz="1600" dirty="0"/>
          </a:p>
        </p:txBody>
      </p:sp>
      <p:pic>
        <p:nvPicPr>
          <p:cNvPr id="8" name="Picture 7">
            <a:extLst>
              <a:ext uri="{FF2B5EF4-FFF2-40B4-BE49-F238E27FC236}">
                <a16:creationId xmlns:a16="http://schemas.microsoft.com/office/drawing/2014/main" id="{C420B722-A6F6-484D-A65C-395F52E99626}"/>
              </a:ext>
            </a:extLst>
          </p:cNvPr>
          <p:cNvPicPr>
            <a:picLocks noChangeAspect="1"/>
          </p:cNvPicPr>
          <p:nvPr/>
        </p:nvPicPr>
        <p:blipFill rotWithShape="1">
          <a:blip r:embed="rId3"/>
          <a:srcRect l="5980" t="21695" r="25945" b="8718"/>
          <a:stretch/>
        </p:blipFill>
        <p:spPr>
          <a:xfrm>
            <a:off x="0" y="1463670"/>
            <a:ext cx="9144000" cy="5257641"/>
          </a:xfrm>
          <a:prstGeom prst="rect">
            <a:avLst/>
          </a:prstGeom>
        </p:spPr>
      </p:pic>
    </p:spTree>
    <p:extLst>
      <p:ext uri="{BB962C8B-B14F-4D97-AF65-F5344CB8AC3E}">
        <p14:creationId xmlns:p14="http://schemas.microsoft.com/office/powerpoint/2010/main" val="57656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Form Submissions</a:t>
            </a:r>
          </a:p>
        </p:txBody>
      </p:sp>
      <p:sp>
        <p:nvSpPr>
          <p:cNvPr id="5" name="TextBox 4">
            <a:extLst>
              <a:ext uri="{FF2B5EF4-FFF2-40B4-BE49-F238E27FC236}">
                <a16:creationId xmlns:a16="http://schemas.microsoft.com/office/drawing/2014/main" id="{36A92474-47B9-4384-8AD7-0FF39477E881}"/>
              </a:ext>
            </a:extLst>
          </p:cNvPr>
          <p:cNvSpPr txBox="1"/>
          <p:nvPr/>
        </p:nvSpPr>
        <p:spPr>
          <a:xfrm>
            <a:off x="410966" y="1705689"/>
            <a:ext cx="4018491" cy="615553"/>
          </a:xfrm>
          <a:prstGeom prst="rect">
            <a:avLst/>
          </a:prstGeom>
          <a:noFill/>
        </p:spPr>
        <p:txBody>
          <a:bodyPr wrap="square" lIns="91440" tIns="45720" rIns="91440" bIns="45720" rtlCol="0" anchor="t">
            <a:spAutoFit/>
          </a:bodyPr>
          <a:lstStyle/>
          <a:p>
            <a:pPr marL="285750" marR="0" indent="-285750">
              <a:spcBef>
                <a:spcPts val="0"/>
              </a:spcBef>
              <a:spcAft>
                <a:spcPts val="0"/>
              </a:spcAft>
              <a:buFontTx/>
              <a:buChar char="-"/>
            </a:pPr>
            <a:endParaRPr lang="en-US" dirty="0"/>
          </a:p>
          <a:p>
            <a:pPr marL="285750" marR="0" indent="-285750">
              <a:spcBef>
                <a:spcPts val="0"/>
              </a:spcBef>
              <a:spcAft>
                <a:spcPts val="0"/>
              </a:spcAft>
              <a:buFontTx/>
              <a:buChar char="-"/>
            </a:pPr>
            <a:endParaRPr lang="en-US" sz="1600" dirty="0"/>
          </a:p>
        </p:txBody>
      </p:sp>
      <p:pic>
        <p:nvPicPr>
          <p:cNvPr id="3" name="Picture 2">
            <a:extLst>
              <a:ext uri="{FF2B5EF4-FFF2-40B4-BE49-F238E27FC236}">
                <a16:creationId xmlns:a16="http://schemas.microsoft.com/office/drawing/2014/main" id="{A73B5E9A-2729-4AF7-B0F1-413749EB2D1A}"/>
              </a:ext>
            </a:extLst>
          </p:cNvPr>
          <p:cNvPicPr>
            <a:picLocks noChangeAspect="1"/>
          </p:cNvPicPr>
          <p:nvPr/>
        </p:nvPicPr>
        <p:blipFill rotWithShape="1">
          <a:blip r:embed="rId3"/>
          <a:srcRect l="11320" t="26241" r="12897" b="11676"/>
          <a:stretch/>
        </p:blipFill>
        <p:spPr>
          <a:xfrm>
            <a:off x="-15143" y="1605073"/>
            <a:ext cx="9159144" cy="4220692"/>
          </a:xfrm>
          <a:prstGeom prst="rect">
            <a:avLst/>
          </a:prstGeom>
        </p:spPr>
      </p:pic>
      <p:sp>
        <p:nvSpPr>
          <p:cNvPr id="6" name="Oval 5">
            <a:extLst>
              <a:ext uri="{FF2B5EF4-FFF2-40B4-BE49-F238E27FC236}">
                <a16:creationId xmlns:a16="http://schemas.microsoft.com/office/drawing/2014/main" id="{9082137D-E3FE-4024-9513-4912022CCD29}"/>
              </a:ext>
            </a:extLst>
          </p:cNvPr>
          <p:cNvSpPr/>
          <p:nvPr/>
        </p:nvSpPr>
        <p:spPr>
          <a:xfrm>
            <a:off x="3750419" y="2897729"/>
            <a:ext cx="1689386" cy="1607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89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Form Submissions</a:t>
            </a:r>
          </a:p>
        </p:txBody>
      </p:sp>
      <p:sp>
        <p:nvSpPr>
          <p:cNvPr id="5" name="TextBox 4">
            <a:extLst>
              <a:ext uri="{FF2B5EF4-FFF2-40B4-BE49-F238E27FC236}">
                <a16:creationId xmlns:a16="http://schemas.microsoft.com/office/drawing/2014/main" id="{36A92474-47B9-4384-8AD7-0FF39477E881}"/>
              </a:ext>
            </a:extLst>
          </p:cNvPr>
          <p:cNvSpPr txBox="1"/>
          <p:nvPr/>
        </p:nvSpPr>
        <p:spPr>
          <a:xfrm>
            <a:off x="410966" y="1705689"/>
            <a:ext cx="4018491" cy="615553"/>
          </a:xfrm>
          <a:prstGeom prst="rect">
            <a:avLst/>
          </a:prstGeom>
          <a:noFill/>
        </p:spPr>
        <p:txBody>
          <a:bodyPr wrap="square" lIns="91440" tIns="45720" rIns="91440" bIns="45720" rtlCol="0" anchor="t">
            <a:spAutoFit/>
          </a:bodyPr>
          <a:lstStyle/>
          <a:p>
            <a:pPr marL="285750" marR="0" indent="-285750">
              <a:spcBef>
                <a:spcPts val="0"/>
              </a:spcBef>
              <a:spcAft>
                <a:spcPts val="0"/>
              </a:spcAft>
              <a:buFontTx/>
              <a:buChar char="-"/>
            </a:pPr>
            <a:endParaRPr lang="en-US" dirty="0"/>
          </a:p>
          <a:p>
            <a:pPr marL="285750" marR="0" indent="-285750">
              <a:spcBef>
                <a:spcPts val="0"/>
              </a:spcBef>
              <a:spcAft>
                <a:spcPts val="0"/>
              </a:spcAft>
              <a:buFontTx/>
              <a:buChar char="-"/>
            </a:pPr>
            <a:endParaRPr lang="en-US" sz="1600" dirty="0"/>
          </a:p>
        </p:txBody>
      </p:sp>
      <p:pic>
        <p:nvPicPr>
          <p:cNvPr id="7" name="Picture 6">
            <a:extLst>
              <a:ext uri="{FF2B5EF4-FFF2-40B4-BE49-F238E27FC236}">
                <a16:creationId xmlns:a16="http://schemas.microsoft.com/office/drawing/2014/main" id="{B5923215-2651-42F7-9BCD-634F8E7E3043}"/>
              </a:ext>
            </a:extLst>
          </p:cNvPr>
          <p:cNvPicPr>
            <a:picLocks noChangeAspect="1"/>
          </p:cNvPicPr>
          <p:nvPr/>
        </p:nvPicPr>
        <p:blipFill rotWithShape="1">
          <a:blip r:embed="rId3"/>
          <a:srcRect l="24433" t="44181" r="26701" b="5418"/>
          <a:stretch/>
        </p:blipFill>
        <p:spPr>
          <a:xfrm>
            <a:off x="520290" y="1463670"/>
            <a:ext cx="7818334" cy="4535953"/>
          </a:xfrm>
          <a:prstGeom prst="rect">
            <a:avLst/>
          </a:prstGeom>
        </p:spPr>
      </p:pic>
    </p:spTree>
    <p:extLst>
      <p:ext uri="{BB962C8B-B14F-4D97-AF65-F5344CB8AC3E}">
        <p14:creationId xmlns:p14="http://schemas.microsoft.com/office/powerpoint/2010/main" val="232523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2" y="0"/>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Greek Life Edu and Membership Agreements</a:t>
            </a:r>
            <a:endParaRPr lang="en-US" sz="2300" b="1" dirty="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6A92474-47B9-4384-8AD7-0FF39477E881}"/>
              </a:ext>
            </a:extLst>
          </p:cNvPr>
          <p:cNvSpPr txBox="1"/>
          <p:nvPr/>
        </p:nvSpPr>
        <p:spPr>
          <a:xfrm>
            <a:off x="167780" y="1800272"/>
            <a:ext cx="8590326" cy="3693319"/>
          </a:xfrm>
          <a:prstGeom prst="rect">
            <a:avLst/>
          </a:prstGeom>
          <a:noFill/>
        </p:spPr>
        <p:txBody>
          <a:bodyPr wrap="square" lIns="91440" tIns="45720" rIns="91440" bIns="45720" rtlCol="0" anchor="t">
            <a:spAutoFit/>
          </a:bodyPr>
          <a:lstStyle/>
          <a:p>
            <a:pPr marL="285750" indent="-285750">
              <a:buFontTx/>
              <a:buChar char="-"/>
            </a:pPr>
            <a:r>
              <a:rPr lang="en-US" dirty="0">
                <a:cs typeface="Calibri"/>
              </a:rPr>
              <a:t>Membership Agreement</a:t>
            </a:r>
          </a:p>
          <a:p>
            <a:pPr marL="742950" lvl="1" indent="-285750">
              <a:buFontTx/>
              <a:buChar char="-"/>
            </a:pPr>
            <a:r>
              <a:rPr lang="en-US" dirty="0">
                <a:cs typeface="Calibri"/>
              </a:rPr>
              <a:t>Alcohol Use in Chapter                       -Hazing</a:t>
            </a:r>
          </a:p>
          <a:p>
            <a:pPr marL="742950" lvl="1" indent="-285750">
              <a:buFontTx/>
              <a:buChar char="-"/>
            </a:pPr>
            <a:r>
              <a:rPr lang="en-US" dirty="0">
                <a:cs typeface="Calibri"/>
              </a:rPr>
              <a:t>Illegal Drugs                                          -Diversity and Non-Discrimination </a:t>
            </a:r>
          </a:p>
          <a:p>
            <a:pPr marL="742950" lvl="1" indent="-285750">
              <a:buFontTx/>
              <a:buChar char="-"/>
            </a:pPr>
            <a:r>
              <a:rPr lang="en-US" dirty="0">
                <a:cs typeface="Calibri"/>
              </a:rPr>
              <a:t>Phi Psi Pledge to Live </a:t>
            </a:r>
          </a:p>
          <a:p>
            <a:pPr lvl="1"/>
            <a:endParaRPr lang="en-US" dirty="0">
              <a:cs typeface="Calibri"/>
            </a:endParaRPr>
          </a:p>
          <a:p>
            <a:pPr marL="285750" indent="-285750">
              <a:buFontTx/>
              <a:buChar char="-"/>
            </a:pPr>
            <a:r>
              <a:rPr lang="en-US" dirty="0">
                <a:cs typeface="Calibri"/>
              </a:rPr>
              <a:t>Greek Life EDU</a:t>
            </a:r>
          </a:p>
          <a:p>
            <a:pPr marL="742950" lvl="1" indent="-285750">
              <a:buFontTx/>
              <a:buChar char="-"/>
            </a:pPr>
            <a:r>
              <a:rPr lang="en-US" dirty="0">
                <a:cs typeface="Calibri"/>
              </a:rPr>
              <a:t>Part 1                                                     -Part 2 (Available after 14 Day Intermission)</a:t>
            </a:r>
          </a:p>
          <a:p>
            <a:pPr marL="742950" lvl="1" indent="-285750">
              <a:buFontTx/>
              <a:buChar char="-"/>
            </a:pPr>
            <a:endParaRPr lang="en-US" dirty="0">
              <a:cs typeface="Calibri"/>
            </a:endParaRPr>
          </a:p>
          <a:p>
            <a:pPr marL="285750" indent="-285750">
              <a:buFontTx/>
              <a:buChar char="-"/>
            </a:pPr>
            <a:r>
              <a:rPr lang="en-US" dirty="0">
                <a:cs typeface="Calibri"/>
              </a:rPr>
              <a:t>Membership Agreements Must be Complete Prior to Initiation </a:t>
            </a:r>
          </a:p>
          <a:p>
            <a:pPr marL="285750" indent="-285750">
              <a:buFontTx/>
              <a:buChar char="-"/>
            </a:pPr>
            <a:r>
              <a:rPr lang="en-US" dirty="0">
                <a:cs typeface="Calibri"/>
              </a:rPr>
              <a:t>Tracking Available on Phi Psi Portal</a:t>
            </a:r>
          </a:p>
          <a:p>
            <a:pPr marL="285750" indent="-285750">
              <a:buFontTx/>
              <a:buChar char="-"/>
            </a:pPr>
            <a:endParaRPr lang="en-US" dirty="0">
              <a:cs typeface="Calibri"/>
            </a:endParaRPr>
          </a:p>
          <a:p>
            <a:pPr marL="285750" indent="-285750">
              <a:buFontTx/>
              <a:buChar char="-"/>
            </a:pPr>
            <a:endParaRPr lang="en-US" dirty="0"/>
          </a:p>
          <a:p>
            <a:pPr marL="285750" indent="-285750">
              <a:buFontTx/>
              <a:buChar char="-"/>
            </a:pPr>
            <a:endParaRPr lang="en-US" dirty="0">
              <a:cs typeface="Calibri"/>
            </a:endParaRPr>
          </a:p>
        </p:txBody>
      </p:sp>
      <p:pic>
        <p:nvPicPr>
          <p:cNvPr id="3" name="Picture 2" descr="Graphical user interface, text, application, email&#10;&#10;Description automatically generated">
            <a:extLst>
              <a:ext uri="{FF2B5EF4-FFF2-40B4-BE49-F238E27FC236}">
                <a16:creationId xmlns:a16="http://schemas.microsoft.com/office/drawing/2014/main" id="{C9DBEA77-130D-4786-8A4B-E17887E77915}"/>
              </a:ext>
            </a:extLst>
          </p:cNvPr>
          <p:cNvPicPr>
            <a:picLocks noChangeAspect="1"/>
          </p:cNvPicPr>
          <p:nvPr/>
        </p:nvPicPr>
        <p:blipFill>
          <a:blip r:embed="rId3"/>
          <a:stretch>
            <a:fillRect/>
          </a:stretch>
        </p:blipFill>
        <p:spPr>
          <a:xfrm>
            <a:off x="385892" y="4644571"/>
            <a:ext cx="8372212" cy="2090057"/>
          </a:xfrm>
          <a:prstGeom prst="rect">
            <a:avLst/>
          </a:prstGeom>
        </p:spPr>
      </p:pic>
    </p:spTree>
    <p:extLst>
      <p:ext uri="{BB962C8B-B14F-4D97-AF65-F5344CB8AC3E}">
        <p14:creationId xmlns:p14="http://schemas.microsoft.com/office/powerpoint/2010/main" val="396722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Officer Elections and Roster Updates</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2" name="TextBox 1">
            <a:extLst>
              <a:ext uri="{FF2B5EF4-FFF2-40B4-BE49-F238E27FC236}">
                <a16:creationId xmlns:a16="http://schemas.microsoft.com/office/drawing/2014/main" id="{2DB64521-074D-46E1-A6B4-5331161D1E05}"/>
              </a:ext>
            </a:extLst>
          </p:cNvPr>
          <p:cNvSpPr txBox="1"/>
          <p:nvPr/>
        </p:nvSpPr>
        <p:spPr>
          <a:xfrm>
            <a:off x="518093" y="1902008"/>
            <a:ext cx="7940106" cy="3970318"/>
          </a:xfrm>
          <a:prstGeom prst="rect">
            <a:avLst/>
          </a:prstGeom>
          <a:noFill/>
        </p:spPr>
        <p:txBody>
          <a:bodyPr wrap="square" rtlCol="0">
            <a:spAutoFit/>
          </a:bodyPr>
          <a:lstStyle/>
          <a:p>
            <a:r>
              <a:rPr lang="en-US" dirty="0">
                <a:cs typeface="Calibri"/>
              </a:rPr>
              <a:t>Officer Elections </a:t>
            </a:r>
          </a:p>
          <a:p>
            <a:pPr marL="285750" indent="-285750">
              <a:buFontTx/>
              <a:buChar char="-"/>
            </a:pPr>
            <a:r>
              <a:rPr lang="en-US" dirty="0">
                <a:cs typeface="Calibri"/>
              </a:rPr>
              <a:t>Nominations </a:t>
            </a:r>
          </a:p>
          <a:p>
            <a:pPr marL="285750" indent="-285750">
              <a:buFontTx/>
              <a:buChar char="-"/>
            </a:pPr>
            <a:r>
              <a:rPr lang="en-US" dirty="0">
                <a:cs typeface="Calibri"/>
              </a:rPr>
              <a:t>Speeches </a:t>
            </a:r>
          </a:p>
          <a:p>
            <a:pPr marL="285750" indent="-285750">
              <a:buFontTx/>
              <a:buChar char="-"/>
            </a:pPr>
            <a:r>
              <a:rPr lang="en-US" dirty="0">
                <a:cs typeface="Calibri"/>
              </a:rPr>
              <a:t>Discussion </a:t>
            </a:r>
          </a:p>
          <a:p>
            <a:pPr marL="285750" indent="-285750">
              <a:buFontTx/>
              <a:buChar char="-"/>
            </a:pPr>
            <a:r>
              <a:rPr lang="en-US" dirty="0">
                <a:cs typeface="Calibri"/>
              </a:rPr>
              <a:t>Voting </a:t>
            </a:r>
          </a:p>
          <a:p>
            <a:pPr marL="285750" indent="-285750">
              <a:buFontTx/>
              <a:buChar char="-"/>
            </a:pPr>
            <a:r>
              <a:rPr lang="en-US" dirty="0">
                <a:cs typeface="Calibri"/>
              </a:rPr>
              <a:t>Swearing In </a:t>
            </a:r>
          </a:p>
          <a:p>
            <a:endParaRPr lang="en-US" dirty="0">
              <a:cs typeface="Calibri"/>
            </a:endParaRPr>
          </a:p>
          <a:p>
            <a:r>
              <a:rPr lang="en-US" dirty="0">
                <a:cs typeface="Calibri"/>
              </a:rPr>
              <a:t>Officer/Roster Updates</a:t>
            </a:r>
          </a:p>
          <a:p>
            <a:r>
              <a:rPr lang="en-US" dirty="0">
                <a:cs typeface="Calibri"/>
              </a:rPr>
              <a:t>-Update New Officers in Roles Tab of Phi Psi Portal</a:t>
            </a:r>
          </a:p>
          <a:p>
            <a:r>
              <a:rPr lang="en-US" dirty="0">
                <a:cs typeface="Calibri"/>
              </a:rPr>
              <a:t>	-Receive Communication </a:t>
            </a:r>
          </a:p>
          <a:p>
            <a:r>
              <a:rPr lang="en-US" dirty="0">
                <a:cs typeface="Calibri"/>
              </a:rPr>
              <a:t>	-Allows Officer Permissions  </a:t>
            </a:r>
          </a:p>
          <a:p>
            <a:r>
              <a:rPr lang="en-US" dirty="0">
                <a:cs typeface="Calibri"/>
              </a:rPr>
              <a:t>-New Members</a:t>
            </a:r>
          </a:p>
          <a:p>
            <a:r>
              <a:rPr lang="en-US" dirty="0">
                <a:cs typeface="Calibri"/>
              </a:rPr>
              <a:t>-Alumni </a:t>
            </a:r>
          </a:p>
          <a:p>
            <a:endParaRPr lang="en-US" dirty="0">
              <a:cs typeface="Calibri"/>
            </a:endParaRPr>
          </a:p>
        </p:txBody>
      </p:sp>
    </p:spTree>
    <p:extLst>
      <p:ext uri="{BB962C8B-B14F-4D97-AF65-F5344CB8AC3E}">
        <p14:creationId xmlns:p14="http://schemas.microsoft.com/office/powerpoint/2010/main" val="105728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pitchFamily="2" charset="77"/>
                <a:cs typeface="Poppins" pitchFamily="2" charset="77"/>
              </a:rPr>
              <a:t>Meeting Agenda</a:t>
            </a:r>
          </a:p>
        </p:txBody>
      </p:sp>
      <p:sp>
        <p:nvSpPr>
          <p:cNvPr id="5" name="TextBox 4">
            <a:extLst>
              <a:ext uri="{FF2B5EF4-FFF2-40B4-BE49-F238E27FC236}">
                <a16:creationId xmlns:a16="http://schemas.microsoft.com/office/drawing/2014/main" id="{36A92474-47B9-4384-8AD7-0FF39477E881}"/>
              </a:ext>
            </a:extLst>
          </p:cNvPr>
          <p:cNvSpPr txBox="1"/>
          <p:nvPr/>
        </p:nvSpPr>
        <p:spPr>
          <a:xfrm>
            <a:off x="367939" y="2151727"/>
            <a:ext cx="3987244" cy="3293209"/>
          </a:xfrm>
          <a:prstGeom prst="rect">
            <a:avLst/>
          </a:prstGeom>
          <a:noFill/>
        </p:spPr>
        <p:txBody>
          <a:bodyPr wrap="square" lIns="91440" tIns="45720" rIns="91440" bIns="45720" rtlCol="0" anchor="t">
            <a:spAutoFit/>
          </a:bodyPr>
          <a:lstStyle/>
          <a:p>
            <a:pPr marR="0">
              <a:lnSpc>
                <a:spcPct val="200000"/>
              </a:lnSpc>
              <a:spcBef>
                <a:spcPts val="0"/>
              </a:spcBef>
              <a:spcAft>
                <a:spcPts val="0"/>
              </a:spcAft>
            </a:pPr>
            <a:r>
              <a:rPr lang="en-US" sz="1600" dirty="0"/>
              <a:t>-Officer Training Update -  Devin</a:t>
            </a:r>
          </a:p>
          <a:p>
            <a:pPr marR="0">
              <a:lnSpc>
                <a:spcPct val="200000"/>
              </a:lnSpc>
              <a:spcBef>
                <a:spcPts val="0"/>
              </a:spcBef>
              <a:spcAft>
                <a:spcPts val="0"/>
              </a:spcAft>
            </a:pPr>
            <a:r>
              <a:rPr lang="en-US" sz="1600" dirty="0"/>
              <a:t>-Chapter News for Year in Review - Megan</a:t>
            </a:r>
          </a:p>
          <a:p>
            <a:pPr marR="0">
              <a:lnSpc>
                <a:spcPct val="200000"/>
              </a:lnSpc>
              <a:spcBef>
                <a:spcPts val="0"/>
              </a:spcBef>
              <a:spcAft>
                <a:spcPts val="0"/>
              </a:spcAft>
            </a:pPr>
            <a:r>
              <a:rPr lang="en-US" sz="1600" dirty="0"/>
              <a:t>-Scholarships – Elijah </a:t>
            </a:r>
          </a:p>
          <a:p>
            <a:pPr marR="0">
              <a:lnSpc>
                <a:spcPct val="200000"/>
              </a:lnSpc>
              <a:spcBef>
                <a:spcPts val="0"/>
              </a:spcBef>
              <a:spcAft>
                <a:spcPts val="0"/>
              </a:spcAft>
            </a:pPr>
            <a:r>
              <a:rPr lang="en-US" sz="1600" dirty="0"/>
              <a:t>-PCI - Oral History Project – Adam </a:t>
            </a:r>
          </a:p>
          <a:p>
            <a:pPr marR="0">
              <a:lnSpc>
                <a:spcPct val="200000"/>
              </a:lnSpc>
              <a:spcBef>
                <a:spcPts val="0"/>
              </a:spcBef>
              <a:spcAft>
                <a:spcPts val="0"/>
              </a:spcAft>
            </a:pPr>
            <a:r>
              <a:rPr lang="en-US" sz="1600" dirty="0"/>
              <a:t>-Founders Day – Adam </a:t>
            </a:r>
          </a:p>
          <a:p>
            <a:pPr marR="0">
              <a:lnSpc>
                <a:spcPct val="200000"/>
              </a:lnSpc>
              <a:spcBef>
                <a:spcPts val="0"/>
              </a:spcBef>
              <a:spcAft>
                <a:spcPts val="0"/>
              </a:spcAft>
            </a:pPr>
            <a:r>
              <a:rPr lang="en-US" sz="1600" dirty="0"/>
              <a:t>-Ritual Review Announcement – Timothy </a:t>
            </a:r>
          </a:p>
          <a:p>
            <a:pPr marL="285750" marR="0" indent="-285750">
              <a:spcBef>
                <a:spcPts val="0"/>
              </a:spcBef>
              <a:spcAft>
                <a:spcPts val="0"/>
              </a:spcAft>
              <a:buFontTx/>
              <a:buChar char="-"/>
            </a:pPr>
            <a:endParaRPr lang="en-US" sz="1600" dirty="0"/>
          </a:p>
        </p:txBody>
      </p:sp>
      <p:sp>
        <p:nvSpPr>
          <p:cNvPr id="6" name="TextBox 5">
            <a:extLst>
              <a:ext uri="{FF2B5EF4-FFF2-40B4-BE49-F238E27FC236}">
                <a16:creationId xmlns:a16="http://schemas.microsoft.com/office/drawing/2014/main" id="{3FC08DF3-CE5B-41EE-B03E-21DACDF911ED}"/>
              </a:ext>
            </a:extLst>
          </p:cNvPr>
          <p:cNvSpPr txBox="1"/>
          <p:nvPr/>
        </p:nvSpPr>
        <p:spPr>
          <a:xfrm>
            <a:off x="5090473" y="2076313"/>
            <a:ext cx="4572000" cy="2784737"/>
          </a:xfrm>
          <a:prstGeom prst="rect">
            <a:avLst/>
          </a:prstGeom>
          <a:noFill/>
        </p:spPr>
        <p:txBody>
          <a:bodyPr wrap="square">
            <a:spAutoFit/>
          </a:bodyPr>
          <a:lstStyle/>
          <a:p>
            <a:pPr marR="0">
              <a:lnSpc>
                <a:spcPct val="200000"/>
              </a:lnSpc>
              <a:spcBef>
                <a:spcPts val="0"/>
              </a:spcBef>
              <a:spcAft>
                <a:spcPts val="0"/>
              </a:spcAft>
            </a:pPr>
            <a:r>
              <a:rPr lang="en-US" sz="1800" dirty="0"/>
              <a:t>-Member Roster Updates – Brandon </a:t>
            </a:r>
          </a:p>
          <a:p>
            <a:pPr marR="0">
              <a:lnSpc>
                <a:spcPct val="200000"/>
              </a:lnSpc>
              <a:spcBef>
                <a:spcPts val="0"/>
              </a:spcBef>
              <a:spcAft>
                <a:spcPts val="0"/>
              </a:spcAft>
            </a:pPr>
            <a:r>
              <a:rPr lang="en-US" sz="1800" dirty="0"/>
              <a:t>-Accreditation – Brandon </a:t>
            </a:r>
          </a:p>
          <a:p>
            <a:pPr marR="0">
              <a:lnSpc>
                <a:spcPct val="200000"/>
              </a:lnSpc>
              <a:spcBef>
                <a:spcPts val="0"/>
              </a:spcBef>
              <a:spcAft>
                <a:spcPts val="0"/>
              </a:spcAft>
            </a:pPr>
            <a:r>
              <a:rPr lang="en-US" sz="1800" dirty="0"/>
              <a:t>-Greek Life EDU/MA Agreements – Ben</a:t>
            </a:r>
          </a:p>
          <a:p>
            <a:pPr marR="0">
              <a:lnSpc>
                <a:spcPct val="200000"/>
              </a:lnSpc>
              <a:spcBef>
                <a:spcPts val="0"/>
              </a:spcBef>
              <a:spcAft>
                <a:spcPts val="0"/>
              </a:spcAft>
            </a:pPr>
            <a:r>
              <a:rPr lang="en-US" sz="1800" dirty="0"/>
              <a:t>-Elections – Ben  </a:t>
            </a:r>
          </a:p>
          <a:p>
            <a:pPr marR="0">
              <a:lnSpc>
                <a:spcPct val="200000"/>
              </a:lnSpc>
              <a:spcBef>
                <a:spcPts val="0"/>
              </a:spcBef>
              <a:spcAft>
                <a:spcPts val="0"/>
              </a:spcAft>
            </a:pPr>
            <a:r>
              <a:rPr lang="en-US" dirty="0"/>
              <a:t>-Video participation – Drake </a:t>
            </a:r>
            <a:endParaRPr lang="en-US" sz="1800" dirty="0"/>
          </a:p>
        </p:txBody>
      </p:sp>
    </p:spTree>
    <p:extLst>
      <p:ext uri="{BB962C8B-B14F-4D97-AF65-F5344CB8AC3E}">
        <p14:creationId xmlns:p14="http://schemas.microsoft.com/office/powerpoint/2010/main" val="27332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a:solidFill>
                  <a:schemeClr val="bg1"/>
                </a:solidFill>
                <a:latin typeface="Poppins" pitchFamily="2" charset="77"/>
                <a:cs typeface="Poppins" pitchFamily="2" charset="77"/>
              </a:rPr>
              <a:t>Upcoming Monthly Meetings</a:t>
            </a:r>
          </a:p>
        </p:txBody>
      </p:sp>
      <p:sp>
        <p:nvSpPr>
          <p:cNvPr id="2" name="TextBox 1">
            <a:extLst>
              <a:ext uri="{FF2B5EF4-FFF2-40B4-BE49-F238E27FC236}">
                <a16:creationId xmlns:a16="http://schemas.microsoft.com/office/drawing/2014/main" id="{395C12A7-6CE3-4206-A59B-86DF750F5956}"/>
              </a:ext>
            </a:extLst>
          </p:cNvPr>
          <p:cNvSpPr txBox="1"/>
          <p:nvPr/>
        </p:nvSpPr>
        <p:spPr>
          <a:xfrm>
            <a:off x="685798" y="2038350"/>
            <a:ext cx="7772401" cy="1200329"/>
          </a:xfrm>
          <a:prstGeom prst="rect">
            <a:avLst/>
          </a:prstGeom>
          <a:noFill/>
        </p:spPr>
        <p:txBody>
          <a:bodyPr wrap="square" rtlCol="0">
            <a:spAutoFit/>
          </a:bodyPr>
          <a:lstStyle/>
          <a:p>
            <a:pPr marL="285750" indent="-285750">
              <a:buFontTx/>
              <a:buChar char="-"/>
            </a:pPr>
            <a:r>
              <a:rPr lang="en-US" dirty="0"/>
              <a:t>Wednesday December 8th </a:t>
            </a:r>
          </a:p>
          <a:p>
            <a:pPr marL="285750" indent="-285750">
              <a:buFontTx/>
              <a:buChar char="-"/>
            </a:pPr>
            <a:endParaRPr lang="en-US" dirty="0"/>
          </a:p>
          <a:p>
            <a:pPr marL="285750" indent="-285750">
              <a:buFontTx/>
              <a:buChar char="-"/>
            </a:pPr>
            <a:endParaRPr lang="en-US" dirty="0"/>
          </a:p>
          <a:p>
            <a:pPr marL="285750" indent="-285750">
              <a:buFontTx/>
              <a:buChar char="-"/>
            </a:pPr>
            <a:r>
              <a:rPr lang="en-US" dirty="0"/>
              <a:t>Links to register for each call located on Website </a:t>
            </a:r>
          </a:p>
        </p:txBody>
      </p:sp>
    </p:spTree>
    <p:extLst>
      <p:ext uri="{BB962C8B-B14F-4D97-AF65-F5344CB8AC3E}">
        <p14:creationId xmlns:p14="http://schemas.microsoft.com/office/powerpoint/2010/main" val="115038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C1B535-E02A-1144-8A10-70EDFB20AAC0}"/>
              </a:ext>
            </a:extLst>
          </p:cNvPr>
          <p:cNvSpPr txBox="1">
            <a:spLocks/>
          </p:cNvSpPr>
          <p:nvPr/>
        </p:nvSpPr>
        <p:spPr>
          <a:xfrm>
            <a:off x="685800" y="2794191"/>
            <a:ext cx="7946472" cy="1121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4000" b="1">
                <a:solidFill>
                  <a:srgbClr val="EAAA21"/>
                </a:solidFill>
                <a:latin typeface="Poppins" pitchFamily="2" charset="77"/>
                <a:cs typeface="Poppins" pitchFamily="2" charset="77"/>
              </a:rPr>
              <a:t>PHI KAPPA PSI</a:t>
            </a:r>
            <a:br>
              <a:rPr lang="en-US" sz="5400" b="1">
                <a:solidFill>
                  <a:schemeClr val="bg1"/>
                </a:solidFill>
                <a:latin typeface="Poppins" pitchFamily="2" charset="77"/>
                <a:cs typeface="Poppins" pitchFamily="2" charset="77"/>
              </a:rPr>
            </a:br>
            <a:r>
              <a:rPr lang="en-US" sz="4000" b="1">
                <a:solidFill>
                  <a:schemeClr val="bg1"/>
                </a:solidFill>
                <a:latin typeface="Poppins" pitchFamily="2" charset="77"/>
                <a:cs typeface="Poppins" pitchFamily="2" charset="77"/>
              </a:rPr>
              <a:t>QUESTIONS?</a:t>
            </a:r>
          </a:p>
        </p:txBody>
      </p:sp>
    </p:spTree>
    <p:extLst>
      <p:ext uri="{BB962C8B-B14F-4D97-AF65-F5344CB8AC3E}">
        <p14:creationId xmlns:p14="http://schemas.microsoft.com/office/powerpoint/2010/main" val="93269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Leader Training Update</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2" name="TextBox 1">
            <a:extLst>
              <a:ext uri="{FF2B5EF4-FFF2-40B4-BE49-F238E27FC236}">
                <a16:creationId xmlns:a16="http://schemas.microsoft.com/office/drawing/2014/main" id="{2DB64521-074D-46E1-A6B4-5331161D1E05}"/>
              </a:ext>
            </a:extLst>
          </p:cNvPr>
          <p:cNvSpPr txBox="1"/>
          <p:nvPr/>
        </p:nvSpPr>
        <p:spPr>
          <a:xfrm>
            <a:off x="518093" y="1427313"/>
            <a:ext cx="7940106" cy="5355312"/>
          </a:xfrm>
          <a:prstGeom prst="rect">
            <a:avLst/>
          </a:prstGeom>
          <a:noFill/>
        </p:spPr>
        <p:txBody>
          <a:bodyPr wrap="square" rtlCol="0">
            <a:spAutoFit/>
          </a:bodyPr>
          <a:lstStyle/>
          <a:p>
            <a:r>
              <a:rPr lang="en-US" b="1" dirty="0">
                <a:cs typeface="Calibri"/>
              </a:rPr>
              <a:t>New look to Leader Training beginning in 2022!</a:t>
            </a:r>
          </a:p>
          <a:p>
            <a:endParaRPr lang="en-US" b="1" dirty="0">
              <a:cs typeface="Calibri"/>
            </a:endParaRPr>
          </a:p>
          <a:p>
            <a:r>
              <a:rPr lang="en-US" b="1" dirty="0">
                <a:cs typeface="Calibri"/>
              </a:rPr>
              <a:t>Moving away from in person Regional Leadership Training (RLT) program</a:t>
            </a:r>
          </a:p>
          <a:p>
            <a:r>
              <a:rPr lang="en-US" dirty="0">
                <a:cs typeface="Calibri"/>
              </a:rPr>
              <a:t>	- Financial</a:t>
            </a:r>
          </a:p>
          <a:p>
            <a:r>
              <a:rPr lang="en-US" dirty="0">
                <a:cs typeface="Calibri"/>
              </a:rPr>
              <a:t>	- Time/Travel</a:t>
            </a:r>
          </a:p>
          <a:p>
            <a:r>
              <a:rPr lang="en-US" dirty="0">
                <a:cs typeface="Calibri"/>
              </a:rPr>
              <a:t>	- Attendees</a:t>
            </a:r>
          </a:p>
          <a:p>
            <a:r>
              <a:rPr lang="en-US" dirty="0">
                <a:cs typeface="Calibri"/>
              </a:rPr>
              <a:t>	- Staff &amp; Volunteers</a:t>
            </a:r>
          </a:p>
          <a:p>
            <a:r>
              <a:rPr lang="en-US" dirty="0">
                <a:cs typeface="Calibri"/>
              </a:rPr>
              <a:t>	- Weather Challenges</a:t>
            </a:r>
          </a:p>
          <a:p>
            <a:r>
              <a:rPr lang="en-US" dirty="0">
                <a:cs typeface="Calibri"/>
              </a:rPr>
              <a:t>	- COVID-19 Restrictions</a:t>
            </a:r>
          </a:p>
          <a:p>
            <a:endParaRPr lang="en-US" dirty="0">
              <a:cs typeface="Calibri"/>
            </a:endParaRPr>
          </a:p>
          <a:p>
            <a:endParaRPr lang="en-US" dirty="0">
              <a:cs typeface="Calibri"/>
            </a:endParaRPr>
          </a:p>
          <a:p>
            <a:r>
              <a:rPr lang="en-US" b="1" dirty="0">
                <a:cs typeface="Calibri"/>
              </a:rPr>
              <a:t>Virtual Experience - Building off 2021 virtual trainings</a:t>
            </a:r>
          </a:p>
          <a:p>
            <a:r>
              <a:rPr lang="en-US" dirty="0">
                <a:cs typeface="Calibri"/>
              </a:rPr>
              <a:t>	- Consistent Delivery</a:t>
            </a:r>
          </a:p>
          <a:p>
            <a:r>
              <a:rPr lang="en-US" dirty="0">
                <a:cs typeface="Calibri"/>
              </a:rPr>
              <a:t>	- Flexibility</a:t>
            </a:r>
          </a:p>
          <a:p>
            <a:r>
              <a:rPr lang="en-US" dirty="0">
                <a:cs typeface="Calibri"/>
              </a:rPr>
              <a:t>	- Able to revisit content throughout the year</a:t>
            </a:r>
          </a:p>
          <a:p>
            <a:r>
              <a:rPr lang="en-US" dirty="0">
                <a:cs typeface="Calibri"/>
              </a:rPr>
              <a:t>	- Train members as soon as they assume roles (mid-year)</a:t>
            </a:r>
          </a:p>
          <a:p>
            <a:r>
              <a:rPr lang="en-US" dirty="0">
                <a:cs typeface="Calibri"/>
              </a:rPr>
              <a:t>	- Create additional courses and resources as necessary</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92633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Leader Training Update</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6" name="TextBox 5">
            <a:extLst>
              <a:ext uri="{FF2B5EF4-FFF2-40B4-BE49-F238E27FC236}">
                <a16:creationId xmlns:a16="http://schemas.microsoft.com/office/drawing/2014/main" id="{C4F8976A-6F11-41FB-A9EA-6BF88111D1CA}"/>
              </a:ext>
            </a:extLst>
          </p:cNvPr>
          <p:cNvSpPr txBox="1"/>
          <p:nvPr/>
        </p:nvSpPr>
        <p:spPr>
          <a:xfrm>
            <a:off x="518093" y="1895567"/>
            <a:ext cx="7940106" cy="4247317"/>
          </a:xfrm>
          <a:prstGeom prst="rect">
            <a:avLst/>
          </a:prstGeom>
          <a:noFill/>
        </p:spPr>
        <p:txBody>
          <a:bodyPr wrap="square" rtlCol="0">
            <a:spAutoFit/>
          </a:bodyPr>
          <a:lstStyle/>
          <a:p>
            <a:r>
              <a:rPr lang="en-US" b="1" dirty="0">
                <a:cs typeface="Calibri"/>
              </a:rPr>
              <a:t>Assigned Courses:</a:t>
            </a:r>
          </a:p>
          <a:p>
            <a:endParaRPr lang="en-US" dirty="0">
              <a:cs typeface="Calibri"/>
            </a:endParaRPr>
          </a:p>
          <a:p>
            <a:pPr lvl="1"/>
            <a:r>
              <a:rPr lang="en-US" b="1" dirty="0">
                <a:cs typeface="Calibri"/>
              </a:rPr>
              <a:t>Fall 2021:</a:t>
            </a:r>
            <a:br>
              <a:rPr lang="en-US" dirty="0">
                <a:cs typeface="Calibri"/>
              </a:rPr>
            </a:br>
            <a:r>
              <a:rPr lang="en-US" dirty="0">
                <a:cs typeface="Calibri"/>
              </a:rPr>
              <a:t>	- </a:t>
            </a:r>
            <a:r>
              <a:rPr lang="en-US" i="1" dirty="0">
                <a:cs typeface="Calibri"/>
              </a:rPr>
              <a:t>Tightrope </a:t>
            </a:r>
            <a:r>
              <a:rPr lang="en-US" dirty="0">
                <a:cs typeface="Calibri"/>
              </a:rPr>
              <a:t>(Risk Management)</a:t>
            </a:r>
          </a:p>
          <a:p>
            <a:pPr lvl="1"/>
            <a:r>
              <a:rPr lang="en-US" dirty="0">
                <a:cs typeface="Calibri"/>
              </a:rPr>
              <a:t>	- </a:t>
            </a:r>
            <a:r>
              <a:rPr lang="en-US" i="1" dirty="0">
                <a:cs typeface="Calibri"/>
              </a:rPr>
              <a:t>Inclusive Practices</a:t>
            </a:r>
            <a:r>
              <a:rPr lang="en-US" dirty="0">
                <a:cs typeface="Calibri"/>
              </a:rPr>
              <a:t> (Diversity, Equity, &amp; Inclusion Training)</a:t>
            </a:r>
          </a:p>
          <a:p>
            <a:pPr lvl="1"/>
            <a:r>
              <a:rPr lang="en-US" dirty="0">
                <a:cs typeface="Calibri"/>
              </a:rPr>
              <a:t>	- (</a:t>
            </a:r>
            <a:r>
              <a:rPr lang="en-US" i="1" dirty="0">
                <a:cs typeface="Calibri"/>
              </a:rPr>
              <a:t>Chapter Advisor Training Program</a:t>
            </a:r>
            <a:r>
              <a:rPr lang="en-US" dirty="0">
                <a:cs typeface="Calibri"/>
              </a:rPr>
              <a:t> also available)</a:t>
            </a:r>
          </a:p>
          <a:p>
            <a:endParaRPr lang="en-US" dirty="0">
              <a:cs typeface="Calibri"/>
            </a:endParaRPr>
          </a:p>
          <a:p>
            <a:pPr lvl="1"/>
            <a:r>
              <a:rPr lang="en-US" b="1" dirty="0">
                <a:cs typeface="Calibri"/>
              </a:rPr>
              <a:t>Spring 2022:</a:t>
            </a:r>
          </a:p>
          <a:p>
            <a:pPr lvl="1"/>
            <a:r>
              <a:rPr lang="en-US" dirty="0">
                <a:cs typeface="Calibri"/>
              </a:rPr>
              <a:t>        - Officer 101</a:t>
            </a:r>
          </a:p>
          <a:p>
            <a:pPr lvl="1"/>
            <a:r>
              <a:rPr lang="en-US" i="1" dirty="0">
                <a:cs typeface="Calibri"/>
              </a:rPr>
              <a:t>		- Leadership Styles</a:t>
            </a:r>
            <a:endParaRPr lang="en-US" dirty="0">
              <a:cs typeface="Calibri"/>
            </a:endParaRPr>
          </a:p>
          <a:p>
            <a:pPr lvl="1"/>
            <a:r>
              <a:rPr lang="en-US" dirty="0">
                <a:cs typeface="Calibri"/>
              </a:rPr>
              <a:t>		- Leadership Skills Courses (I, II, &amp; III)</a:t>
            </a:r>
          </a:p>
          <a:p>
            <a:pPr lvl="1"/>
            <a:endParaRPr lang="en-US" dirty="0">
              <a:cs typeface="Calibri"/>
            </a:endParaRPr>
          </a:p>
          <a:p>
            <a:pPr lvl="1"/>
            <a:r>
              <a:rPr lang="en-US" dirty="0">
                <a:cs typeface="Calibri"/>
              </a:rPr>
              <a:t>	- Individual Officer/Chair Tracks:</a:t>
            </a:r>
          </a:p>
          <a:p>
            <a:pPr lvl="1"/>
            <a:r>
              <a:rPr lang="en-US" dirty="0">
                <a:cs typeface="Calibri"/>
              </a:rPr>
              <a:t>		-President, Vice President, Corresponding Secretary, Treasurer, </a:t>
            </a:r>
          </a:p>
          <a:p>
            <a:pPr lvl="1"/>
            <a:r>
              <a:rPr lang="en-US" dirty="0">
                <a:cs typeface="Calibri"/>
              </a:rPr>
              <a:t>                   Recruitment, Risk Manager, and (Fraternity Educator SU’ 22)</a:t>
            </a:r>
          </a:p>
        </p:txBody>
      </p:sp>
    </p:spTree>
    <p:extLst>
      <p:ext uri="{BB962C8B-B14F-4D97-AF65-F5344CB8AC3E}">
        <p14:creationId xmlns:p14="http://schemas.microsoft.com/office/powerpoint/2010/main" val="305167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Leader Training Update – Accessing Training</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pic>
        <p:nvPicPr>
          <p:cNvPr id="7" name="Picture 6">
            <a:extLst>
              <a:ext uri="{FF2B5EF4-FFF2-40B4-BE49-F238E27FC236}">
                <a16:creationId xmlns:a16="http://schemas.microsoft.com/office/drawing/2014/main" id="{79E2D7AE-A13E-46EA-B1EE-A1BD4E0B711E}"/>
              </a:ext>
            </a:extLst>
          </p:cNvPr>
          <p:cNvPicPr>
            <a:picLocks noChangeAspect="1"/>
          </p:cNvPicPr>
          <p:nvPr/>
        </p:nvPicPr>
        <p:blipFill>
          <a:blip r:embed="rId3"/>
          <a:stretch>
            <a:fillRect/>
          </a:stretch>
        </p:blipFill>
        <p:spPr>
          <a:xfrm>
            <a:off x="462964" y="1826177"/>
            <a:ext cx="8218068" cy="3555100"/>
          </a:xfrm>
          <a:prstGeom prst="rect">
            <a:avLst/>
          </a:prstGeom>
        </p:spPr>
      </p:pic>
      <p:sp>
        <p:nvSpPr>
          <p:cNvPr id="8" name="Oval 7">
            <a:extLst>
              <a:ext uri="{FF2B5EF4-FFF2-40B4-BE49-F238E27FC236}">
                <a16:creationId xmlns:a16="http://schemas.microsoft.com/office/drawing/2014/main" id="{1D218E72-4372-4542-940D-7D1229D5041D}"/>
              </a:ext>
            </a:extLst>
          </p:cNvPr>
          <p:cNvSpPr/>
          <p:nvPr/>
        </p:nvSpPr>
        <p:spPr>
          <a:xfrm>
            <a:off x="5743254" y="2496620"/>
            <a:ext cx="2714945" cy="12226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3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Leader Training Update – Course Catalog</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pic>
        <p:nvPicPr>
          <p:cNvPr id="3" name="Picture 2">
            <a:extLst>
              <a:ext uri="{FF2B5EF4-FFF2-40B4-BE49-F238E27FC236}">
                <a16:creationId xmlns:a16="http://schemas.microsoft.com/office/drawing/2014/main" id="{0090C799-3D60-487B-AA96-6862F57B0FD0}"/>
              </a:ext>
            </a:extLst>
          </p:cNvPr>
          <p:cNvPicPr>
            <a:picLocks noChangeAspect="1"/>
          </p:cNvPicPr>
          <p:nvPr/>
        </p:nvPicPr>
        <p:blipFill>
          <a:blip r:embed="rId3"/>
          <a:stretch>
            <a:fillRect/>
          </a:stretch>
        </p:blipFill>
        <p:spPr>
          <a:xfrm>
            <a:off x="234706" y="1800272"/>
            <a:ext cx="8674587" cy="3872281"/>
          </a:xfrm>
          <a:prstGeom prst="rect">
            <a:avLst/>
          </a:prstGeom>
        </p:spPr>
      </p:pic>
      <p:sp>
        <p:nvSpPr>
          <p:cNvPr id="11" name="Oval 10">
            <a:extLst>
              <a:ext uri="{FF2B5EF4-FFF2-40B4-BE49-F238E27FC236}">
                <a16:creationId xmlns:a16="http://schemas.microsoft.com/office/drawing/2014/main" id="{F7CB1174-9700-4B45-BEE5-2202278C26EF}"/>
              </a:ext>
            </a:extLst>
          </p:cNvPr>
          <p:cNvSpPr/>
          <p:nvPr/>
        </p:nvSpPr>
        <p:spPr>
          <a:xfrm>
            <a:off x="3647326" y="4941871"/>
            <a:ext cx="1214918" cy="89544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80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383595-ABF4-467C-A72B-8B96D6AA92C3}"/>
              </a:ext>
            </a:extLst>
          </p:cNvPr>
          <p:cNvPicPr>
            <a:picLocks noChangeAspect="1"/>
          </p:cNvPicPr>
          <p:nvPr/>
        </p:nvPicPr>
        <p:blipFill>
          <a:blip r:embed="rId3"/>
          <a:stretch>
            <a:fillRect/>
          </a:stretch>
        </p:blipFill>
        <p:spPr>
          <a:xfrm>
            <a:off x="282674" y="1800272"/>
            <a:ext cx="8626619" cy="3975796"/>
          </a:xfrm>
          <a:prstGeom prst="rect">
            <a:avLst/>
          </a:prstGeom>
        </p:spPr>
      </p:pic>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Leader Training Update – Course Enrollments</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8" name="Oval 7">
            <a:extLst>
              <a:ext uri="{FF2B5EF4-FFF2-40B4-BE49-F238E27FC236}">
                <a16:creationId xmlns:a16="http://schemas.microsoft.com/office/drawing/2014/main" id="{DC9A6F84-692A-4954-B0A5-0E40FEAEF32E}"/>
              </a:ext>
            </a:extLst>
          </p:cNvPr>
          <p:cNvSpPr/>
          <p:nvPr/>
        </p:nvSpPr>
        <p:spPr>
          <a:xfrm>
            <a:off x="6524090" y="4972694"/>
            <a:ext cx="1214918" cy="895443"/>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9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Chapter News</a:t>
            </a:r>
          </a:p>
        </p:txBody>
      </p:sp>
      <p:sp>
        <p:nvSpPr>
          <p:cNvPr id="5" name="TextBox 4">
            <a:extLst>
              <a:ext uri="{FF2B5EF4-FFF2-40B4-BE49-F238E27FC236}">
                <a16:creationId xmlns:a16="http://schemas.microsoft.com/office/drawing/2014/main" id="{36A92474-47B9-4384-8AD7-0FF39477E881}"/>
              </a:ext>
            </a:extLst>
          </p:cNvPr>
          <p:cNvSpPr txBox="1"/>
          <p:nvPr/>
        </p:nvSpPr>
        <p:spPr>
          <a:xfrm>
            <a:off x="518096" y="3940329"/>
            <a:ext cx="8108523" cy="2308324"/>
          </a:xfrm>
          <a:prstGeom prst="rect">
            <a:avLst/>
          </a:prstGeom>
          <a:noFill/>
        </p:spPr>
        <p:txBody>
          <a:bodyPr wrap="square" lIns="91440" tIns="45720" rIns="91440" bIns="45720" rtlCol="0" anchor="t">
            <a:spAutoFit/>
          </a:bodyPr>
          <a:lstStyle/>
          <a:p>
            <a:pPr algn="ct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a:p>
            <a:pPr marL="285750" indent="-285750">
              <a:buFontTx/>
              <a:buChar char="-"/>
            </a:pPr>
            <a:endParaRPr lang="en-US" dirty="0">
              <a:cs typeface="Calibri" panose="020F0502020204030204"/>
            </a:endParaRPr>
          </a:p>
        </p:txBody>
      </p:sp>
      <p:sp>
        <p:nvSpPr>
          <p:cNvPr id="2" name="TextBox 1">
            <a:extLst>
              <a:ext uri="{FF2B5EF4-FFF2-40B4-BE49-F238E27FC236}">
                <a16:creationId xmlns:a16="http://schemas.microsoft.com/office/drawing/2014/main" id="{2DB64521-074D-46E1-A6B4-5331161D1E05}"/>
              </a:ext>
            </a:extLst>
          </p:cNvPr>
          <p:cNvSpPr txBox="1"/>
          <p:nvPr/>
        </p:nvSpPr>
        <p:spPr>
          <a:xfrm>
            <a:off x="399393" y="1492112"/>
            <a:ext cx="8628993" cy="4524315"/>
          </a:xfrm>
          <a:prstGeom prst="rect">
            <a:avLst/>
          </a:prstGeom>
          <a:noFill/>
        </p:spPr>
        <p:txBody>
          <a:bodyPr wrap="square" rtlCol="0">
            <a:spAutoFit/>
          </a:bodyPr>
          <a:lstStyle/>
          <a:p>
            <a:r>
              <a:rPr lang="en-US" dirty="0">
                <a:cs typeface="Calibri"/>
              </a:rPr>
              <a:t>Please look out for emails from the communications team regarding submitting chapter news moving forward. This will be a consistent feature in our communications.</a:t>
            </a:r>
          </a:p>
          <a:p>
            <a:endParaRPr lang="en-US" dirty="0">
              <a:cs typeface="Calibri"/>
            </a:endParaRPr>
          </a:p>
          <a:p>
            <a:r>
              <a:rPr lang="en-US" dirty="0">
                <a:cs typeface="Calibri"/>
              </a:rPr>
              <a:t>Alumni have voiced that they would like to see more about their chapters in future communications. </a:t>
            </a:r>
          </a:p>
          <a:p>
            <a:endParaRPr lang="en-US" dirty="0">
              <a:cs typeface="Calibri"/>
            </a:endParaRPr>
          </a:p>
          <a:p>
            <a:r>
              <a:rPr lang="en-US" dirty="0">
                <a:cs typeface="Calibri"/>
              </a:rPr>
              <a:t>Please take a moment to type out in the chat the name of your chapter and an accomplishment from 2021 you would like to share with your alumni.</a:t>
            </a:r>
          </a:p>
          <a:p>
            <a:endParaRPr lang="en-US" dirty="0">
              <a:cs typeface="Calibri"/>
            </a:endParaRPr>
          </a:p>
          <a:p>
            <a:r>
              <a:rPr lang="en-US" dirty="0">
                <a:cs typeface="Calibri"/>
              </a:rPr>
              <a:t>With your chapter news, if you have any pictures of the event or accomplishment that you can share, please send them to </a:t>
            </a:r>
            <a:r>
              <a:rPr lang="en-US" dirty="0">
                <a:cs typeface="Calibri"/>
                <a:hlinkClick r:id="rId3"/>
              </a:rPr>
              <a:t>megan.diveto@pkpfoundation.org</a:t>
            </a:r>
            <a:endParaRPr lang="en-US" dirty="0">
              <a:cs typeface="Calibri"/>
            </a:endParaRPr>
          </a:p>
          <a:p>
            <a:endParaRPr lang="en-US" dirty="0">
              <a:cs typeface="Calibri"/>
            </a:endParaRPr>
          </a:p>
          <a:p>
            <a:r>
              <a:rPr lang="en-US" dirty="0">
                <a:cs typeface="Calibri"/>
              </a:rPr>
              <a:t>We are always looking to feature our members and the great things that they do. I encourage everyone to reach out to the communications team anytime they have an accomplishment, an event, campus participation, or anything else they would like to share. This is your opportunity to showcase all the hard work your chapter does. </a:t>
            </a:r>
          </a:p>
        </p:txBody>
      </p:sp>
    </p:spTree>
    <p:extLst>
      <p:ext uri="{BB962C8B-B14F-4D97-AF65-F5344CB8AC3E}">
        <p14:creationId xmlns:p14="http://schemas.microsoft.com/office/powerpoint/2010/main" val="346504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AAF25-050B-2C43-A3EE-FB44EAE8EE58}"/>
              </a:ext>
            </a:extLst>
          </p:cNvPr>
          <p:cNvSpPr/>
          <p:nvPr/>
        </p:nvSpPr>
        <p:spPr>
          <a:xfrm>
            <a:off x="0" y="1"/>
            <a:ext cx="9144000" cy="1320800"/>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2B3ACA1-47FE-C549-8228-9C4988A98E6C}"/>
              </a:ext>
            </a:extLst>
          </p:cNvPr>
          <p:cNvSpPr txBox="1">
            <a:spLocks/>
          </p:cNvSpPr>
          <p:nvPr/>
        </p:nvSpPr>
        <p:spPr>
          <a:xfrm>
            <a:off x="685798" y="479472"/>
            <a:ext cx="7772401" cy="50472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b="1" dirty="0">
                <a:solidFill>
                  <a:schemeClr val="bg1"/>
                </a:solidFill>
                <a:latin typeface="Poppins"/>
                <a:cs typeface="Poppins" pitchFamily="2" charset="77"/>
              </a:rPr>
              <a:t>Chapter News-Have Not Received</a:t>
            </a:r>
          </a:p>
        </p:txBody>
      </p:sp>
      <p:sp>
        <p:nvSpPr>
          <p:cNvPr id="2" name="TextBox 1">
            <a:extLst>
              <a:ext uri="{FF2B5EF4-FFF2-40B4-BE49-F238E27FC236}">
                <a16:creationId xmlns:a16="http://schemas.microsoft.com/office/drawing/2014/main" id="{2DB64521-074D-46E1-A6B4-5331161D1E05}"/>
              </a:ext>
            </a:extLst>
          </p:cNvPr>
          <p:cNvSpPr txBox="1"/>
          <p:nvPr/>
        </p:nvSpPr>
        <p:spPr>
          <a:xfrm>
            <a:off x="96734" y="1357440"/>
            <a:ext cx="3612473" cy="5509200"/>
          </a:xfrm>
          <a:prstGeom prst="rect">
            <a:avLst/>
          </a:prstGeom>
          <a:noFill/>
        </p:spPr>
        <p:txBody>
          <a:bodyPr wrap="square" rtlCol="0">
            <a:spAutoFit/>
          </a:bodyPr>
          <a:lstStyle/>
          <a:p>
            <a:r>
              <a:rPr lang="en-US" sz="1100" dirty="0">
                <a:cs typeface="Calibri"/>
              </a:rPr>
              <a:t>University of Akron</a:t>
            </a:r>
          </a:p>
          <a:p>
            <a:r>
              <a:rPr lang="en-US" sz="1100" dirty="0">
                <a:cs typeface="Calibri"/>
              </a:rPr>
              <a:t>University of Alabama</a:t>
            </a:r>
          </a:p>
          <a:p>
            <a:r>
              <a:rPr lang="en-US" sz="1100" dirty="0">
                <a:cs typeface="Calibri"/>
              </a:rPr>
              <a:t>Allegheny College</a:t>
            </a:r>
          </a:p>
          <a:p>
            <a:r>
              <a:rPr lang="en-US" sz="1100" dirty="0">
                <a:cs typeface="Calibri"/>
              </a:rPr>
              <a:t>Arizona State University</a:t>
            </a:r>
          </a:p>
          <a:p>
            <a:r>
              <a:rPr lang="en-US" sz="1100" dirty="0">
                <a:cs typeface="Calibri"/>
              </a:rPr>
              <a:t>Ball State University</a:t>
            </a:r>
          </a:p>
          <a:p>
            <a:r>
              <a:rPr lang="en-US" sz="1100" dirty="0">
                <a:cs typeface="Calibri"/>
              </a:rPr>
              <a:t>Beloit College</a:t>
            </a:r>
          </a:p>
          <a:p>
            <a:r>
              <a:rPr lang="en-US" sz="1100" dirty="0">
                <a:cs typeface="Calibri"/>
              </a:rPr>
              <a:t>State University of New York at Binghamton</a:t>
            </a:r>
          </a:p>
          <a:p>
            <a:r>
              <a:rPr lang="en-US" sz="1100" dirty="0">
                <a:cs typeface="Calibri"/>
              </a:rPr>
              <a:t>Brandeis University</a:t>
            </a:r>
          </a:p>
          <a:p>
            <a:r>
              <a:rPr lang="en-US" sz="1100" dirty="0">
                <a:cs typeface="Calibri"/>
              </a:rPr>
              <a:t>State University of New York at Buffalo</a:t>
            </a:r>
          </a:p>
          <a:p>
            <a:r>
              <a:rPr lang="en-US" sz="1100" dirty="0">
                <a:cs typeface="Calibri"/>
              </a:rPr>
              <a:t>Butler University</a:t>
            </a:r>
          </a:p>
          <a:p>
            <a:r>
              <a:rPr lang="en-US" sz="1100" dirty="0">
                <a:cs typeface="Calibri"/>
              </a:rPr>
              <a:t>University of California, Berkeley</a:t>
            </a:r>
          </a:p>
          <a:p>
            <a:r>
              <a:rPr lang="en-US" sz="1100" dirty="0">
                <a:cs typeface="Calibri"/>
              </a:rPr>
              <a:t>California Polytechnic State University</a:t>
            </a:r>
          </a:p>
          <a:p>
            <a:r>
              <a:rPr lang="en-US" sz="1100" dirty="0">
                <a:cs typeface="Calibri"/>
              </a:rPr>
              <a:t>Capital University</a:t>
            </a:r>
          </a:p>
          <a:p>
            <a:r>
              <a:rPr lang="en-US" sz="1100" dirty="0">
                <a:cs typeface="Calibri"/>
              </a:rPr>
              <a:t>University of Colorado</a:t>
            </a:r>
          </a:p>
          <a:p>
            <a:r>
              <a:rPr lang="en-US" sz="1100" dirty="0">
                <a:cs typeface="Calibri"/>
              </a:rPr>
              <a:t>California State University, Northridge</a:t>
            </a:r>
          </a:p>
          <a:p>
            <a:r>
              <a:rPr lang="en-US" sz="1100" dirty="0">
                <a:cs typeface="Calibri"/>
              </a:rPr>
              <a:t>University of Dayton</a:t>
            </a:r>
          </a:p>
          <a:p>
            <a:r>
              <a:rPr lang="en-US" sz="1100" dirty="0">
                <a:cs typeface="Calibri"/>
              </a:rPr>
              <a:t>University of Delaware</a:t>
            </a:r>
          </a:p>
          <a:p>
            <a:r>
              <a:rPr lang="en-US" sz="1100" dirty="0">
                <a:cs typeface="Calibri"/>
              </a:rPr>
              <a:t>Denison University</a:t>
            </a:r>
          </a:p>
          <a:p>
            <a:r>
              <a:rPr lang="en-US" sz="1100" dirty="0">
                <a:cs typeface="Calibri"/>
              </a:rPr>
              <a:t>DePauw University</a:t>
            </a:r>
          </a:p>
          <a:p>
            <a:r>
              <a:rPr lang="en-US" sz="1100" dirty="0">
                <a:cs typeface="Calibri"/>
              </a:rPr>
              <a:t>Drexel University</a:t>
            </a:r>
          </a:p>
          <a:p>
            <a:r>
              <a:rPr lang="en-US" sz="1100" dirty="0">
                <a:cs typeface="Calibri"/>
              </a:rPr>
              <a:t>Franklin &amp; Marshall College</a:t>
            </a:r>
          </a:p>
          <a:p>
            <a:r>
              <a:rPr lang="en-US" sz="1100" dirty="0">
                <a:cs typeface="Calibri"/>
              </a:rPr>
              <a:t>Florida State University</a:t>
            </a:r>
          </a:p>
          <a:p>
            <a:r>
              <a:rPr lang="en-US" sz="1100" dirty="0">
                <a:cs typeface="Calibri"/>
              </a:rPr>
              <a:t>University of Georgia</a:t>
            </a:r>
          </a:p>
          <a:p>
            <a:r>
              <a:rPr lang="en-US" sz="1100" dirty="0">
                <a:cs typeface="Calibri"/>
              </a:rPr>
              <a:t>Georgia Institute of Technology</a:t>
            </a:r>
          </a:p>
          <a:p>
            <a:r>
              <a:rPr lang="en-US" sz="1100" dirty="0">
                <a:cs typeface="Calibri"/>
              </a:rPr>
              <a:t>Gettysburg College</a:t>
            </a:r>
          </a:p>
          <a:p>
            <a:r>
              <a:rPr lang="en-US" sz="1100" dirty="0">
                <a:cs typeface="Calibri"/>
              </a:rPr>
              <a:t>Houston Baptist University</a:t>
            </a:r>
          </a:p>
          <a:p>
            <a:r>
              <a:rPr lang="en-US" sz="1100" dirty="0">
                <a:cs typeface="Calibri"/>
              </a:rPr>
              <a:t>University of Alabama in Huntsville</a:t>
            </a:r>
          </a:p>
          <a:p>
            <a:r>
              <a:rPr lang="en-US" sz="1100" dirty="0">
                <a:cs typeface="Calibri"/>
              </a:rPr>
              <a:t>University of Illinois, Urbana-Champaign</a:t>
            </a:r>
          </a:p>
          <a:p>
            <a:r>
              <a:rPr lang="en-US" sz="1100" dirty="0">
                <a:cs typeface="Calibri"/>
              </a:rPr>
              <a:t>Illinois State University</a:t>
            </a:r>
          </a:p>
          <a:p>
            <a:r>
              <a:rPr lang="en-US" sz="1100" dirty="0">
                <a:cs typeface="Calibri"/>
              </a:rPr>
              <a:t>Indiana University</a:t>
            </a:r>
          </a:p>
          <a:p>
            <a:r>
              <a:rPr lang="en-US" sz="1100" dirty="0">
                <a:cs typeface="Calibri"/>
              </a:rPr>
              <a:t>Indiana State University</a:t>
            </a:r>
          </a:p>
        </p:txBody>
      </p:sp>
      <p:sp>
        <p:nvSpPr>
          <p:cNvPr id="7" name="TextBox 6">
            <a:extLst>
              <a:ext uri="{FF2B5EF4-FFF2-40B4-BE49-F238E27FC236}">
                <a16:creationId xmlns:a16="http://schemas.microsoft.com/office/drawing/2014/main" id="{D18E0078-8060-9849-A414-60C62E125715}"/>
              </a:ext>
            </a:extLst>
          </p:cNvPr>
          <p:cNvSpPr txBox="1"/>
          <p:nvPr/>
        </p:nvSpPr>
        <p:spPr>
          <a:xfrm>
            <a:off x="2979254" y="1357440"/>
            <a:ext cx="2949846" cy="5678478"/>
          </a:xfrm>
          <a:prstGeom prst="rect">
            <a:avLst/>
          </a:prstGeom>
          <a:noFill/>
        </p:spPr>
        <p:txBody>
          <a:bodyPr wrap="none" rtlCol="0">
            <a:spAutoFit/>
          </a:bodyPr>
          <a:lstStyle/>
          <a:p>
            <a:r>
              <a:rPr lang="en-US" sz="1100" dirty="0">
                <a:cs typeface="Calibri"/>
              </a:rPr>
              <a:t>James Madison University</a:t>
            </a:r>
          </a:p>
          <a:p>
            <a:r>
              <a:rPr lang="en-US" sz="1100" dirty="0">
                <a:cs typeface="Calibri"/>
              </a:rPr>
              <a:t>Johns Hopkins University</a:t>
            </a:r>
          </a:p>
          <a:p>
            <a:r>
              <a:rPr lang="en-US" sz="1100" dirty="0">
                <a:cs typeface="Calibri"/>
              </a:rPr>
              <a:t>University of Kansas</a:t>
            </a:r>
          </a:p>
          <a:p>
            <a:r>
              <a:rPr lang="en-US" sz="1100" dirty="0">
                <a:cs typeface="Calibri"/>
              </a:rPr>
              <a:t>Kent State University</a:t>
            </a:r>
          </a:p>
          <a:p>
            <a:r>
              <a:rPr lang="en-US" sz="1100" dirty="0">
                <a:cs typeface="Calibri"/>
              </a:rPr>
              <a:t>Lafayette College</a:t>
            </a:r>
          </a:p>
          <a:p>
            <a:r>
              <a:rPr lang="en-US" sz="1100" dirty="0">
                <a:cs typeface="Calibri"/>
              </a:rPr>
              <a:t>Louisiana State University</a:t>
            </a:r>
          </a:p>
          <a:p>
            <a:r>
              <a:rPr lang="en-US" sz="1100" dirty="0">
                <a:cs typeface="Calibri"/>
              </a:rPr>
              <a:t>Lycoming College</a:t>
            </a:r>
          </a:p>
          <a:p>
            <a:r>
              <a:rPr lang="en-US" sz="1100" dirty="0">
                <a:cs typeface="Calibri"/>
              </a:rPr>
              <a:t>University of Maryland - College Park</a:t>
            </a:r>
          </a:p>
          <a:p>
            <a:r>
              <a:rPr lang="en-US" sz="1100" dirty="0">
                <a:cs typeface="Calibri"/>
              </a:rPr>
              <a:t>University of Michigan</a:t>
            </a:r>
          </a:p>
          <a:p>
            <a:r>
              <a:rPr lang="en-US" sz="1100" dirty="0">
                <a:cs typeface="Calibri"/>
              </a:rPr>
              <a:t>Michigan State University</a:t>
            </a:r>
          </a:p>
          <a:p>
            <a:r>
              <a:rPr lang="en-US" sz="1100" dirty="0">
                <a:cs typeface="Calibri"/>
              </a:rPr>
              <a:t>University of Minnesota, Duluth</a:t>
            </a:r>
          </a:p>
          <a:p>
            <a:r>
              <a:rPr lang="en-US" sz="1100" dirty="0">
                <a:cs typeface="Calibri"/>
              </a:rPr>
              <a:t>Minnesota State University, Mankato</a:t>
            </a:r>
          </a:p>
          <a:p>
            <a:r>
              <a:rPr lang="en-US" sz="1100" dirty="0">
                <a:cs typeface="Calibri"/>
              </a:rPr>
              <a:t>University of Minnesota, Twin Cities</a:t>
            </a:r>
          </a:p>
          <a:p>
            <a:r>
              <a:rPr lang="en-US" sz="1100" dirty="0">
                <a:cs typeface="Calibri"/>
              </a:rPr>
              <a:t>University of Missouri, Columbia</a:t>
            </a:r>
          </a:p>
          <a:p>
            <a:r>
              <a:rPr lang="en-US" sz="1100" dirty="0">
                <a:cs typeface="Calibri"/>
              </a:rPr>
              <a:t>University of Mississippi</a:t>
            </a:r>
          </a:p>
          <a:p>
            <a:r>
              <a:rPr lang="en-US" sz="1100" dirty="0">
                <a:cs typeface="Calibri"/>
              </a:rPr>
              <a:t>Monmouth University</a:t>
            </a:r>
          </a:p>
          <a:p>
            <a:r>
              <a:rPr lang="en-US" sz="1100" dirty="0">
                <a:cs typeface="Calibri"/>
              </a:rPr>
              <a:t>Muskingum University</a:t>
            </a:r>
          </a:p>
          <a:p>
            <a:r>
              <a:rPr lang="en-US" sz="1100" dirty="0">
                <a:cs typeface="Calibri"/>
              </a:rPr>
              <a:t>University of Nebraska</a:t>
            </a:r>
          </a:p>
          <a:p>
            <a:r>
              <a:rPr lang="en-US" sz="1100" dirty="0">
                <a:cs typeface="Calibri"/>
              </a:rPr>
              <a:t>Northern Illinois University</a:t>
            </a:r>
          </a:p>
          <a:p>
            <a:r>
              <a:rPr lang="en-US" sz="1100" dirty="0">
                <a:cs typeface="Calibri"/>
              </a:rPr>
              <a:t>Northwestern University</a:t>
            </a:r>
          </a:p>
          <a:p>
            <a:r>
              <a:rPr lang="en-US" sz="1100" dirty="0">
                <a:cs typeface="Calibri"/>
              </a:rPr>
              <a:t>Ohio University</a:t>
            </a:r>
          </a:p>
          <a:p>
            <a:r>
              <a:rPr lang="en-US" sz="1100" dirty="0">
                <a:cs typeface="Calibri"/>
              </a:rPr>
              <a:t>University of Mississippi</a:t>
            </a:r>
          </a:p>
          <a:p>
            <a:r>
              <a:rPr lang="en-US" sz="1100" dirty="0">
                <a:cs typeface="Calibri"/>
              </a:rPr>
              <a:t>State University of New York College at Oneonta</a:t>
            </a:r>
          </a:p>
          <a:p>
            <a:r>
              <a:rPr lang="en-US" sz="1100" dirty="0">
                <a:cs typeface="Calibri"/>
              </a:rPr>
              <a:t>University of Oregon</a:t>
            </a:r>
          </a:p>
          <a:p>
            <a:r>
              <a:rPr lang="en-US" sz="1100" dirty="0">
                <a:cs typeface="Calibri"/>
              </a:rPr>
              <a:t>Oregon State University</a:t>
            </a:r>
          </a:p>
          <a:p>
            <a:r>
              <a:rPr lang="en-US" sz="1100" dirty="0">
                <a:cs typeface="Calibri"/>
              </a:rPr>
              <a:t>University of Pennsylvania</a:t>
            </a:r>
          </a:p>
          <a:p>
            <a:r>
              <a:rPr lang="en-US" sz="1100" dirty="0">
                <a:cs typeface="Calibri"/>
              </a:rPr>
              <a:t>Pennsylvania State University</a:t>
            </a:r>
          </a:p>
          <a:p>
            <a:r>
              <a:rPr lang="en-US" sz="1100" dirty="0">
                <a:cs typeface="Calibri"/>
              </a:rPr>
              <a:t>Purdue University</a:t>
            </a:r>
          </a:p>
          <a:p>
            <a:r>
              <a:rPr lang="en-US" sz="1100" dirty="0">
                <a:cs typeface="Calibri"/>
              </a:rPr>
              <a:t>Rochester Institute of Technology</a:t>
            </a:r>
          </a:p>
          <a:p>
            <a:r>
              <a:rPr lang="en-US" sz="1100" dirty="0">
                <a:cs typeface="Calibri"/>
              </a:rPr>
              <a:t>Rowan University</a:t>
            </a:r>
          </a:p>
          <a:p>
            <a:r>
              <a:rPr lang="en-US" sz="1100" dirty="0">
                <a:cs typeface="Calibri"/>
              </a:rPr>
              <a:t>Rutgers, The State University of New Jersey</a:t>
            </a:r>
          </a:p>
          <a:p>
            <a:r>
              <a:rPr lang="en-US" sz="1100" dirty="0">
                <a:cs typeface="Calibri"/>
              </a:rPr>
              <a:t>San Diego State University</a:t>
            </a:r>
          </a:p>
          <a:p>
            <a:endParaRPr lang="en-US" sz="1100" dirty="0">
              <a:cs typeface="Calibri"/>
            </a:endParaRPr>
          </a:p>
        </p:txBody>
      </p:sp>
      <p:sp>
        <p:nvSpPr>
          <p:cNvPr id="8" name="TextBox 7">
            <a:extLst>
              <a:ext uri="{FF2B5EF4-FFF2-40B4-BE49-F238E27FC236}">
                <a16:creationId xmlns:a16="http://schemas.microsoft.com/office/drawing/2014/main" id="{37AF6711-1F1C-7043-A1BA-26DACCB853E0}"/>
              </a:ext>
            </a:extLst>
          </p:cNvPr>
          <p:cNvSpPr txBox="1"/>
          <p:nvPr/>
        </p:nvSpPr>
        <p:spPr>
          <a:xfrm>
            <a:off x="5929100" y="1357440"/>
            <a:ext cx="2882520" cy="4324261"/>
          </a:xfrm>
          <a:prstGeom prst="rect">
            <a:avLst/>
          </a:prstGeom>
          <a:noFill/>
        </p:spPr>
        <p:txBody>
          <a:bodyPr wrap="none" rtlCol="0">
            <a:spAutoFit/>
          </a:bodyPr>
          <a:lstStyle/>
          <a:p>
            <a:r>
              <a:rPr lang="en-US" sz="1100" dirty="0">
                <a:cs typeface="Calibri"/>
              </a:rPr>
              <a:t>Stephen F. Austin State University</a:t>
            </a:r>
          </a:p>
          <a:p>
            <a:r>
              <a:rPr lang="en-US" sz="1100" dirty="0">
                <a:cs typeface="Calibri"/>
              </a:rPr>
              <a:t>Southern Illinois University, Edwardsville</a:t>
            </a:r>
          </a:p>
          <a:p>
            <a:r>
              <a:rPr lang="en-US" sz="1100" dirty="0">
                <a:cs typeface="Calibri"/>
              </a:rPr>
              <a:t>Stanford University</a:t>
            </a:r>
          </a:p>
          <a:p>
            <a:r>
              <a:rPr lang="en-US" sz="1100" dirty="0">
                <a:cs typeface="Calibri"/>
              </a:rPr>
              <a:t>Syracuse University</a:t>
            </a:r>
          </a:p>
          <a:p>
            <a:r>
              <a:rPr lang="en-US" sz="1100" dirty="0">
                <a:cs typeface="Calibri"/>
              </a:rPr>
              <a:t>University of Tennessee</a:t>
            </a:r>
          </a:p>
          <a:p>
            <a:r>
              <a:rPr lang="en-US" sz="1100" dirty="0">
                <a:cs typeface="Calibri"/>
              </a:rPr>
              <a:t>University of Texas</a:t>
            </a:r>
          </a:p>
          <a:p>
            <a:r>
              <a:rPr lang="en-US" sz="1100" dirty="0">
                <a:cs typeface="Calibri"/>
              </a:rPr>
              <a:t>Texas A&amp;M University</a:t>
            </a:r>
          </a:p>
          <a:p>
            <a:r>
              <a:rPr lang="en-US" sz="1100" dirty="0">
                <a:cs typeface="Calibri"/>
              </a:rPr>
              <a:t>Texas Tech University</a:t>
            </a:r>
          </a:p>
          <a:p>
            <a:r>
              <a:rPr lang="en-US" sz="1100" dirty="0">
                <a:cs typeface="Calibri"/>
              </a:rPr>
              <a:t>University of Toledo</a:t>
            </a:r>
          </a:p>
          <a:p>
            <a:r>
              <a:rPr lang="en-US" sz="1100" dirty="0">
                <a:cs typeface="Calibri"/>
              </a:rPr>
              <a:t>University of California, Davis</a:t>
            </a:r>
          </a:p>
          <a:p>
            <a:r>
              <a:rPr lang="en-US" sz="1100" dirty="0">
                <a:cs typeface="Calibri"/>
              </a:rPr>
              <a:t>University of California, Irvine</a:t>
            </a:r>
          </a:p>
          <a:p>
            <a:r>
              <a:rPr lang="en-US" sz="1100" dirty="0">
                <a:cs typeface="Calibri"/>
              </a:rPr>
              <a:t>University of Illinois, Chicago</a:t>
            </a:r>
          </a:p>
          <a:p>
            <a:r>
              <a:rPr lang="en-US" sz="1100" dirty="0">
                <a:cs typeface="Calibri"/>
              </a:rPr>
              <a:t>University of Louisiana at Lafayette</a:t>
            </a:r>
          </a:p>
          <a:p>
            <a:r>
              <a:rPr lang="en-US" sz="1100" dirty="0">
                <a:cs typeface="Calibri"/>
              </a:rPr>
              <a:t>University of the Sciences in Philadelphia</a:t>
            </a:r>
          </a:p>
          <a:p>
            <a:r>
              <a:rPr lang="en-US" sz="1100" dirty="0">
                <a:cs typeface="Calibri"/>
              </a:rPr>
              <a:t>University of Utah</a:t>
            </a:r>
          </a:p>
          <a:p>
            <a:r>
              <a:rPr lang="en-US" sz="1100" dirty="0">
                <a:cs typeface="Calibri"/>
              </a:rPr>
              <a:t>Valparaiso University</a:t>
            </a:r>
          </a:p>
          <a:p>
            <a:r>
              <a:rPr lang="en-US" sz="1100" dirty="0">
                <a:cs typeface="Calibri"/>
              </a:rPr>
              <a:t>Virginia Commonwealth University</a:t>
            </a:r>
          </a:p>
          <a:p>
            <a:r>
              <a:rPr lang="en-US" sz="1100" dirty="0">
                <a:cs typeface="Calibri"/>
              </a:rPr>
              <a:t>University of Virginia</a:t>
            </a:r>
          </a:p>
          <a:p>
            <a:r>
              <a:rPr lang="en-US" sz="1100" dirty="0">
                <a:cs typeface="Calibri"/>
              </a:rPr>
              <a:t>Virginia Polytechnic Institute &amp; State University</a:t>
            </a:r>
          </a:p>
          <a:p>
            <a:r>
              <a:rPr lang="en-US" sz="1100" dirty="0">
                <a:cs typeface="Calibri"/>
              </a:rPr>
              <a:t>Washington &amp; Jefferson College</a:t>
            </a:r>
          </a:p>
          <a:p>
            <a:r>
              <a:rPr lang="en-US" sz="1100" dirty="0">
                <a:cs typeface="Calibri"/>
              </a:rPr>
              <a:t>Washington &amp; Lee University</a:t>
            </a:r>
          </a:p>
          <a:p>
            <a:r>
              <a:rPr lang="en-US" sz="1100" dirty="0">
                <a:cs typeface="Calibri"/>
              </a:rPr>
              <a:t>Wabash College</a:t>
            </a:r>
          </a:p>
          <a:p>
            <a:r>
              <a:rPr lang="en-US" sz="1100" dirty="0">
                <a:cs typeface="Calibri"/>
              </a:rPr>
              <a:t>University of Washington</a:t>
            </a:r>
          </a:p>
          <a:p>
            <a:r>
              <a:rPr lang="en-US" sz="1100" dirty="0">
                <a:cs typeface="Calibri"/>
              </a:rPr>
              <a:t>West Virginia University</a:t>
            </a:r>
          </a:p>
          <a:p>
            <a:r>
              <a:rPr lang="en-US" sz="1100" dirty="0">
                <a:cs typeface="Calibri"/>
              </a:rPr>
              <a:t>Wittenberg University</a:t>
            </a:r>
          </a:p>
        </p:txBody>
      </p:sp>
    </p:spTree>
    <p:extLst>
      <p:ext uri="{BB962C8B-B14F-4D97-AF65-F5344CB8AC3E}">
        <p14:creationId xmlns:p14="http://schemas.microsoft.com/office/powerpoint/2010/main" val="127665922"/>
      </p:ext>
    </p:extLst>
  </p:cSld>
  <p:clrMapOvr>
    <a:masterClrMapping/>
  </p:clrMapOvr>
</p:sld>
</file>

<file path=ppt/theme/theme1.xml><?xml version="1.0" encoding="utf-8"?>
<a:theme xmlns:a="http://schemas.openxmlformats.org/drawingml/2006/main" name="Office Theme">
  <a:themeElements>
    <a:clrScheme name="Custom 2">
      <a:dk1>
        <a:srgbClr val="AA1D2E"/>
      </a:dk1>
      <a:lt1>
        <a:srgbClr val="FFFFFF"/>
      </a:lt1>
      <a:dk2>
        <a:srgbClr val="E9AA20"/>
      </a:dk2>
      <a:lt2>
        <a:srgbClr val="E2E4E4"/>
      </a:lt2>
      <a:accent1>
        <a:srgbClr val="AA1D2E"/>
      </a:accent1>
      <a:accent2>
        <a:srgbClr val="E9AA20"/>
      </a:accent2>
      <a:accent3>
        <a:srgbClr val="006936"/>
      </a:accent3>
      <a:accent4>
        <a:srgbClr val="000000"/>
      </a:accent4>
      <a:accent5>
        <a:srgbClr val="193668"/>
      </a:accent5>
      <a:accent6>
        <a:srgbClr val="A3ABAE"/>
      </a:accent6>
      <a:hlink>
        <a:srgbClr val="231F20"/>
      </a:hlink>
      <a:folHlink>
        <a:srgbClr val="E2E4E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8F5089FC407A4696A483FFF87899C8" ma:contentTypeVersion="13" ma:contentTypeDescription="Create a new document." ma:contentTypeScope="" ma:versionID="d24f6e92b791e0883850a090fabe8cdc">
  <xsd:schema xmlns:xsd="http://www.w3.org/2001/XMLSchema" xmlns:xs="http://www.w3.org/2001/XMLSchema" xmlns:p="http://schemas.microsoft.com/office/2006/metadata/properties" xmlns:ns3="58b6f38d-4017-4290-8551-bddf2d34f49c" xmlns:ns4="01680ee4-8cab-4858-a2d2-7d5d8024c5dd" targetNamespace="http://schemas.microsoft.com/office/2006/metadata/properties" ma:root="true" ma:fieldsID="91c66e53fc23cc903fb2a7be5b9b0eb8" ns3:_="" ns4:_="">
    <xsd:import namespace="58b6f38d-4017-4290-8551-bddf2d34f49c"/>
    <xsd:import namespace="01680ee4-8cab-4858-a2d2-7d5d8024c5d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6f38d-4017-4290-8551-bddf2d34f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680ee4-8cab-4858-a2d2-7d5d8024c5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B54CE-0027-40D4-8E46-D011A1984956}">
  <ds:schemaRefs>
    <ds:schemaRef ds:uri="http://schemas.microsoft.com/sharepoint/v3/contenttype/forms"/>
  </ds:schemaRefs>
</ds:datastoreItem>
</file>

<file path=customXml/itemProps2.xml><?xml version="1.0" encoding="utf-8"?>
<ds:datastoreItem xmlns:ds="http://schemas.openxmlformats.org/officeDocument/2006/customXml" ds:itemID="{89AD0B82-ECDD-4DB5-B02A-7B6BA07B31FD}">
  <ds:schemaRefs>
    <ds:schemaRef ds:uri="http://purl.org/dc/terms/"/>
    <ds:schemaRef ds:uri="http://schemas.openxmlformats.org/package/2006/metadata/core-properties"/>
    <ds:schemaRef ds:uri="http://purl.org/dc/dcmitype/"/>
    <ds:schemaRef ds:uri="http://schemas.microsoft.com/office/infopath/2007/PartnerControls"/>
    <ds:schemaRef ds:uri="58b6f38d-4017-4290-8551-bddf2d34f49c"/>
    <ds:schemaRef ds:uri="http://schemas.microsoft.com/office/2006/documentManagement/types"/>
    <ds:schemaRef ds:uri="http://schemas.microsoft.com/office/2006/metadata/properties"/>
    <ds:schemaRef ds:uri="01680ee4-8cab-4858-a2d2-7d5d8024c5dd"/>
    <ds:schemaRef ds:uri="http://www.w3.org/XML/1998/namespace"/>
    <ds:schemaRef ds:uri="http://purl.org/dc/elements/1.1/"/>
  </ds:schemaRefs>
</ds:datastoreItem>
</file>

<file path=customXml/itemProps3.xml><?xml version="1.0" encoding="utf-8"?>
<ds:datastoreItem xmlns:ds="http://schemas.openxmlformats.org/officeDocument/2006/customXml" ds:itemID="{4C34A9A0-9F1F-4F19-A3A6-885E0566CEB6}">
  <ds:schemaRefs>
    <ds:schemaRef ds:uri="01680ee4-8cab-4858-a2d2-7d5d8024c5dd"/>
    <ds:schemaRef ds:uri="58b6f38d-4017-4290-8551-bddf2d34f4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3589</TotalTime>
  <Words>1169</Words>
  <Application>Microsoft Office PowerPoint</Application>
  <PresentationFormat>On-screen Show (4:3)</PresentationFormat>
  <Paragraphs>275</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Open Sans</vt:lpstr>
      <vt:lpstr>Poppins</vt:lpstr>
      <vt:lpstr>Sabon LT Std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Parker</dc:creator>
  <cp:lastModifiedBy>Elijah Williams</cp:lastModifiedBy>
  <cp:revision>16</cp:revision>
  <dcterms:created xsi:type="dcterms:W3CDTF">2020-01-07T14:00:11Z</dcterms:created>
  <dcterms:modified xsi:type="dcterms:W3CDTF">2021-11-10T20:46:41Z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0x0101000D8F5089FC407A4696A483FFF87899C8</vt:lpwstr>
  </property>
</Properties>
</file>